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 varScale="1">
        <p:scale>
          <a:sx n="63" d="100"/>
          <a:sy n="63" d="100"/>
        </p:scale>
        <p:origin x="-10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83ED-F302-41C7-A908-1FAA220D8358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96588-827F-4D90-8F4B-6B88AE952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EA4829-C1DD-478F-855C-4D1F0D742A3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B0C177-58D0-4998-8D35-759C468559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Body Mechanics &amp; Range of Motion II</a:t>
            </a:r>
            <a:br>
              <a:rPr lang="en-US" dirty="0" smtClean="0"/>
            </a:br>
            <a:r>
              <a:rPr lang="en-US" sz="2000" dirty="0" smtClean="0"/>
              <a:t>Unit 5 Safety &amp; Governmental Regulations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Science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Thieman</a:t>
            </a:r>
            <a:endParaRPr lang="en-US" dirty="0" smtClean="0"/>
          </a:p>
          <a:p>
            <a:r>
              <a:rPr lang="en-US" dirty="0" smtClean="0"/>
              <a:t>Fall 2013</a:t>
            </a:r>
            <a:endParaRPr lang="en-US" dirty="0"/>
          </a:p>
        </p:txBody>
      </p:sp>
      <p:pic>
        <p:nvPicPr>
          <p:cNvPr id="1026" name="Picture 2" descr="http://www.bumc.bu.edu/wellness/files/2012/08/lift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836" y="0"/>
            <a:ext cx="652316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88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ogs.uwex.uwc.edu/ni/files/2012/09/ergonomics-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8615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/>
              <a:t>Ergonomics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330952"/>
          </a:xfrm>
        </p:spPr>
        <p:txBody>
          <a:bodyPr/>
          <a:lstStyle/>
          <a:p>
            <a:r>
              <a:rPr lang="en-US" dirty="0" smtClean="0"/>
              <a:t>Definition: the </a:t>
            </a:r>
            <a:r>
              <a:rPr lang="en-US" dirty="0"/>
              <a:t>science of work.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science of fitting the work to </a:t>
            </a:r>
            <a:r>
              <a:rPr lang="en-US" dirty="0" smtClean="0"/>
              <a:t>the </a:t>
            </a:r>
            <a:r>
              <a:rPr lang="en-US" dirty="0"/>
              <a:t>user instead of forcing the user to fit the work. </a:t>
            </a:r>
            <a:endParaRPr lang="en-US" dirty="0" smtClean="0"/>
          </a:p>
          <a:p>
            <a:r>
              <a:rPr lang="en-US" dirty="0" smtClean="0"/>
              <a:t>OSHA </a:t>
            </a:r>
            <a:r>
              <a:rPr lang="en-US" dirty="0"/>
              <a:t>has put </a:t>
            </a:r>
            <a:r>
              <a:rPr lang="en-US" dirty="0" smtClean="0"/>
              <a:t>emphasis </a:t>
            </a:r>
            <a:r>
              <a:rPr lang="en-US" dirty="0"/>
              <a:t>on developing a policy of no lifting </a:t>
            </a:r>
            <a:r>
              <a:rPr lang="en-US" dirty="0" smtClean="0"/>
              <a:t>in Long </a:t>
            </a:r>
            <a:r>
              <a:rPr lang="en-US" dirty="0"/>
              <a:t>Term Care </a:t>
            </a:r>
            <a:r>
              <a:rPr lang="en-US" dirty="0" smtClean="0"/>
              <a:t>Facilities </a:t>
            </a:r>
            <a:r>
              <a:rPr lang="en-US" dirty="0"/>
              <a:t>and other high-risk areas.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training program can be </a:t>
            </a:r>
            <a:r>
              <a:rPr lang="en-US" dirty="0" smtClean="0"/>
              <a:t>found </a:t>
            </a:r>
            <a:r>
              <a:rPr lang="en-US" dirty="0"/>
              <a:t>at  </a:t>
            </a:r>
            <a:r>
              <a:rPr lang="en-US" sz="2000" dirty="0"/>
              <a:t>http://www.osha.gov/SLTC/etools/nursinghome/index.html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Range of Motion</a:t>
            </a:r>
            <a:r>
              <a:rPr lang="en-US" dirty="0"/>
              <a:t>: </a:t>
            </a:r>
            <a:r>
              <a:rPr lang="en-US" dirty="0" smtClean="0"/>
              <a:t>the </a:t>
            </a:r>
            <a:r>
              <a:rPr lang="en-US" dirty="0"/>
              <a:t>complete extent of movement which a joint is </a:t>
            </a:r>
            <a:r>
              <a:rPr lang="en-US" dirty="0" smtClean="0"/>
              <a:t>capable </a:t>
            </a:r>
            <a:r>
              <a:rPr lang="en-US" dirty="0"/>
              <a:t>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when doing routine activities such as bathing, eating, and </a:t>
            </a:r>
            <a:r>
              <a:rPr lang="en-US" dirty="0" smtClean="0"/>
              <a:t>dressing</a:t>
            </a:r>
            <a:r>
              <a:rPr lang="en-US" dirty="0"/>
              <a:t>; uses muscles that keep many joints in effective range </a:t>
            </a:r>
            <a:r>
              <a:rPr lang="en-US" dirty="0" smtClean="0"/>
              <a:t>of </a:t>
            </a:r>
            <a:r>
              <a:rPr lang="en-US" dirty="0"/>
              <a:t>motion </a:t>
            </a:r>
          </a:p>
          <a:p>
            <a:r>
              <a:rPr lang="en-US" dirty="0" smtClean="0"/>
              <a:t>The </a:t>
            </a:r>
            <a:r>
              <a:rPr lang="en-US" dirty="0"/>
              <a:t>purpose of Range of Motion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prevent problems caused by a lack of movement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prevent problems caused by inactivity </a:t>
            </a:r>
          </a:p>
          <a:p>
            <a:pPr lvl="2"/>
            <a:r>
              <a:rPr lang="en-US" dirty="0" smtClean="0"/>
              <a:t>Contractures</a:t>
            </a:r>
            <a:r>
              <a:rPr lang="en-US" dirty="0"/>
              <a:t>: the tightening and shortening of a </a:t>
            </a:r>
            <a:r>
              <a:rPr lang="en-US" dirty="0" smtClean="0"/>
              <a:t>muscle</a:t>
            </a:r>
            <a:r>
              <a:rPr lang="en-US" dirty="0"/>
              <a:t>: for example, foot drop </a:t>
            </a:r>
          </a:p>
          <a:p>
            <a:pPr lvl="2"/>
            <a:r>
              <a:rPr lang="en-US" dirty="0" smtClean="0"/>
              <a:t>Muscles </a:t>
            </a:r>
            <a:r>
              <a:rPr lang="en-US" dirty="0"/>
              <a:t>may atrophy (shrink) when they are not used. </a:t>
            </a:r>
            <a:endParaRPr lang="en-US" dirty="0" smtClean="0"/>
          </a:p>
          <a:p>
            <a:pPr lvl="2"/>
            <a:r>
              <a:rPr lang="en-US" dirty="0" smtClean="0"/>
              <a:t>Joints </a:t>
            </a:r>
            <a:r>
              <a:rPr lang="en-US" dirty="0"/>
              <a:t>become stiff </a:t>
            </a:r>
            <a:endParaRPr lang="en-US" dirty="0" smtClean="0"/>
          </a:p>
          <a:p>
            <a:pPr lvl="2"/>
            <a:r>
              <a:rPr lang="en-US" dirty="0" smtClean="0"/>
              <a:t>Blood </a:t>
            </a:r>
            <a:r>
              <a:rPr lang="en-US" dirty="0"/>
              <a:t>clots and decubitus ulcers may develop. </a:t>
            </a:r>
          </a:p>
          <a:p>
            <a:r>
              <a:rPr lang="en-US" b="1" dirty="0" smtClean="0"/>
              <a:t>Active </a:t>
            </a:r>
            <a:r>
              <a:rPr lang="en-US" b="1" dirty="0"/>
              <a:t>Range of Motion </a:t>
            </a:r>
            <a:r>
              <a:rPr lang="en-US" dirty="0"/>
              <a:t>– those movements performed by the </a:t>
            </a:r>
            <a:r>
              <a:rPr lang="en-US" dirty="0" smtClean="0"/>
              <a:t>patient </a:t>
            </a:r>
            <a:r>
              <a:rPr lang="en-US" dirty="0"/>
              <a:t>without help </a:t>
            </a:r>
          </a:p>
          <a:p>
            <a:r>
              <a:rPr lang="en-US" b="1" dirty="0" smtClean="0"/>
              <a:t>Passive </a:t>
            </a:r>
            <a:r>
              <a:rPr lang="en-US" b="1" dirty="0"/>
              <a:t>Range of Motion </a:t>
            </a:r>
            <a:r>
              <a:rPr lang="en-US" dirty="0"/>
              <a:t>– a movement cannot be performed by </a:t>
            </a:r>
            <a:r>
              <a:rPr lang="en-US" dirty="0" smtClean="0"/>
              <a:t>the </a:t>
            </a:r>
            <a:r>
              <a:rPr lang="en-US" dirty="0"/>
              <a:t>patient and the health care worker moves each joint through </a:t>
            </a:r>
            <a:r>
              <a:rPr lang="en-US" dirty="0" smtClean="0"/>
              <a:t>its </a:t>
            </a:r>
            <a:r>
              <a:rPr lang="en-US" dirty="0"/>
              <a:t>range of motion. </a:t>
            </a:r>
          </a:p>
          <a:p>
            <a:r>
              <a:rPr lang="en-US" b="1" dirty="0" smtClean="0"/>
              <a:t>Active </a:t>
            </a:r>
            <a:r>
              <a:rPr lang="en-US" b="1" dirty="0"/>
              <a:t>Assistive Range of Motion </a:t>
            </a:r>
            <a:r>
              <a:rPr lang="en-US" dirty="0"/>
              <a:t>– the patient does the </a:t>
            </a:r>
            <a:r>
              <a:rPr lang="en-US" dirty="0" smtClean="0"/>
              <a:t>exercises </a:t>
            </a:r>
            <a:r>
              <a:rPr lang="en-US" dirty="0"/>
              <a:t>with some assistance from another person</a:t>
            </a:r>
          </a:p>
        </p:txBody>
      </p:sp>
    </p:spTree>
    <p:extLst>
      <p:ext uri="{BB962C8B-B14F-4D97-AF65-F5344CB8AC3E}">
        <p14:creationId xmlns:p14="http://schemas.microsoft.com/office/powerpoint/2010/main" val="13964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kern="1200" cap="small" baseline="0" dirty="0" smtClean="0">
                <a:solidFill>
                  <a:schemeClr val="tx2"/>
                </a:solidFill>
                <a:effectLst/>
              </a:rPr>
              <a:t>General rules for Range of Motion </a:t>
            </a:r>
            <a:endParaRPr lang="en-US" b="1" dirty="0" smtClean="0">
              <a:effectLst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848600" cy="5407152"/>
          </a:xfrm>
        </p:spPr>
        <p:txBody>
          <a:bodyPr>
            <a:normAutofit fontScale="92500"/>
          </a:bodyPr>
          <a:lstStyle/>
          <a:p>
            <a:r>
              <a:rPr lang="en-US" dirty="0"/>
              <a:t>Use good body mechanics; raise the bed to your waist </a:t>
            </a:r>
            <a:r>
              <a:rPr lang="en-US" dirty="0" smtClean="0"/>
              <a:t>level </a:t>
            </a:r>
            <a:r>
              <a:rPr lang="en-US" dirty="0"/>
              <a:t>if the patient is in bed. </a:t>
            </a:r>
          </a:p>
          <a:p>
            <a:r>
              <a:rPr lang="en-US" dirty="0" smtClean="0"/>
              <a:t>Expose </a:t>
            </a:r>
            <a:r>
              <a:rPr lang="en-US" dirty="0"/>
              <a:t>only the body part being exercised. </a:t>
            </a:r>
          </a:p>
          <a:p>
            <a:r>
              <a:rPr lang="en-US" dirty="0" smtClean="0"/>
              <a:t>Explain </a:t>
            </a:r>
            <a:r>
              <a:rPr lang="en-US" dirty="0"/>
              <a:t>to the patient what you are going to do, and teach </a:t>
            </a:r>
            <a:r>
              <a:rPr lang="en-US" dirty="0" smtClean="0"/>
              <a:t>the </a:t>
            </a:r>
            <a:r>
              <a:rPr lang="en-US" dirty="0"/>
              <a:t>patient how to do it. </a:t>
            </a:r>
          </a:p>
          <a:p>
            <a:r>
              <a:rPr lang="en-US" dirty="0" smtClean="0"/>
              <a:t>Support </a:t>
            </a:r>
            <a:r>
              <a:rPr lang="en-US" dirty="0"/>
              <a:t>the extremity being exercised (place hands under </a:t>
            </a:r>
            <a:r>
              <a:rPr lang="en-US" dirty="0" smtClean="0"/>
              <a:t>the </a:t>
            </a:r>
            <a:r>
              <a:rPr lang="en-US" dirty="0"/>
              <a:t>extremity, supporting the joint above and the joint </a:t>
            </a:r>
            <a:r>
              <a:rPr lang="en-US" dirty="0" smtClean="0"/>
              <a:t>below </a:t>
            </a:r>
            <a:r>
              <a:rPr lang="en-US" dirty="0"/>
              <a:t>the one you are exercising). </a:t>
            </a:r>
          </a:p>
          <a:p>
            <a:r>
              <a:rPr lang="en-US" dirty="0" smtClean="0"/>
              <a:t>Move </a:t>
            </a:r>
            <a:r>
              <a:rPr lang="en-US" dirty="0"/>
              <a:t>each joint until there is resistance but not pain. </a:t>
            </a:r>
            <a:endParaRPr lang="en-US" dirty="0" smtClean="0"/>
          </a:p>
          <a:p>
            <a:r>
              <a:rPr lang="en-US" dirty="0" smtClean="0"/>
              <a:t>Move </a:t>
            </a:r>
            <a:r>
              <a:rPr lang="en-US" dirty="0"/>
              <a:t>each joint slowly, smoothly, and gently. </a:t>
            </a:r>
          </a:p>
          <a:p>
            <a:r>
              <a:rPr lang="en-US" dirty="0" smtClean="0"/>
              <a:t>Return </a:t>
            </a:r>
            <a:r>
              <a:rPr lang="en-US" dirty="0"/>
              <a:t>the joint to a neutral position after the movement. </a:t>
            </a:r>
          </a:p>
          <a:p>
            <a:r>
              <a:rPr lang="en-US" dirty="0" smtClean="0"/>
              <a:t>Keep </a:t>
            </a:r>
            <a:r>
              <a:rPr lang="en-US" dirty="0"/>
              <a:t>friction to a minimum. </a:t>
            </a:r>
          </a:p>
          <a:p>
            <a:r>
              <a:rPr lang="en-US" dirty="0" smtClean="0"/>
              <a:t>Repeat </a:t>
            </a:r>
            <a:r>
              <a:rPr lang="en-US" dirty="0"/>
              <a:t>each exercise 3-5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/>
              <a:t>Joint Movement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Abduction</a:t>
            </a:r>
            <a:r>
              <a:rPr lang="en-US" dirty="0" smtClean="0"/>
              <a:t> </a:t>
            </a:r>
            <a:r>
              <a:rPr lang="en-US" dirty="0"/>
              <a:t>– moving a body part away from the midline </a:t>
            </a:r>
          </a:p>
          <a:p>
            <a:r>
              <a:rPr lang="en-US" b="1" dirty="0" smtClean="0"/>
              <a:t>Adduction</a:t>
            </a:r>
            <a:r>
              <a:rPr lang="en-US" dirty="0" smtClean="0"/>
              <a:t> </a:t>
            </a:r>
            <a:r>
              <a:rPr lang="en-US" dirty="0"/>
              <a:t>– moving a body part toward the midline </a:t>
            </a:r>
          </a:p>
          <a:p>
            <a:r>
              <a:rPr lang="en-US" b="1" dirty="0" smtClean="0"/>
              <a:t>Flexion</a:t>
            </a:r>
            <a:r>
              <a:rPr lang="en-US" dirty="0" smtClean="0"/>
              <a:t> </a:t>
            </a:r>
            <a:r>
              <a:rPr lang="en-US" dirty="0"/>
              <a:t>– bending a body part </a:t>
            </a:r>
          </a:p>
          <a:p>
            <a:r>
              <a:rPr lang="en-US" b="1" dirty="0" smtClean="0"/>
              <a:t>Extension</a:t>
            </a:r>
            <a:r>
              <a:rPr lang="en-US" dirty="0" smtClean="0"/>
              <a:t> </a:t>
            </a:r>
            <a:r>
              <a:rPr lang="en-US" dirty="0"/>
              <a:t>– straightening a body part </a:t>
            </a:r>
          </a:p>
          <a:p>
            <a:r>
              <a:rPr lang="en-US" b="1" dirty="0" smtClean="0"/>
              <a:t>Hyperextension</a:t>
            </a:r>
            <a:r>
              <a:rPr lang="en-US" dirty="0" smtClean="0"/>
              <a:t> </a:t>
            </a:r>
            <a:r>
              <a:rPr lang="en-US" dirty="0"/>
              <a:t>– excessive straightening of a body part </a:t>
            </a:r>
          </a:p>
          <a:p>
            <a:r>
              <a:rPr lang="en-US" b="1" dirty="0" smtClean="0"/>
              <a:t>Rotation</a:t>
            </a:r>
            <a:r>
              <a:rPr lang="en-US" dirty="0" smtClean="0"/>
              <a:t> </a:t>
            </a:r>
            <a:r>
              <a:rPr lang="en-US" dirty="0"/>
              <a:t>– moving in a circle at a joint </a:t>
            </a:r>
          </a:p>
          <a:p>
            <a:r>
              <a:rPr lang="en-US" b="1" dirty="0" smtClean="0"/>
              <a:t>Pronation</a:t>
            </a:r>
            <a:r>
              <a:rPr lang="en-US" dirty="0" smtClean="0"/>
              <a:t> </a:t>
            </a:r>
            <a:r>
              <a:rPr lang="en-US" dirty="0"/>
              <a:t>– turning a body part downward </a:t>
            </a:r>
          </a:p>
          <a:p>
            <a:r>
              <a:rPr lang="en-US" b="1" dirty="0" smtClean="0"/>
              <a:t>Supination</a:t>
            </a:r>
            <a:r>
              <a:rPr lang="en-US" dirty="0" smtClean="0"/>
              <a:t> </a:t>
            </a:r>
            <a:r>
              <a:rPr lang="en-US" dirty="0"/>
              <a:t>– turning a body part upward </a:t>
            </a:r>
          </a:p>
          <a:p>
            <a:r>
              <a:rPr lang="en-US" b="1" dirty="0" smtClean="0"/>
              <a:t>Inversion</a:t>
            </a:r>
            <a:r>
              <a:rPr lang="en-US" dirty="0" smtClean="0"/>
              <a:t> </a:t>
            </a:r>
            <a:r>
              <a:rPr lang="en-US" dirty="0"/>
              <a:t>– turning a body part inward </a:t>
            </a:r>
          </a:p>
          <a:p>
            <a:r>
              <a:rPr lang="en-US" b="1" dirty="0" smtClean="0"/>
              <a:t>Eversion</a:t>
            </a:r>
            <a:r>
              <a:rPr lang="en-US" dirty="0" smtClean="0"/>
              <a:t> </a:t>
            </a:r>
            <a:r>
              <a:rPr lang="en-US" dirty="0"/>
              <a:t>– turning a body part outward </a:t>
            </a:r>
          </a:p>
          <a:p>
            <a:r>
              <a:rPr lang="en-US" b="1" dirty="0" smtClean="0"/>
              <a:t>Dorsiflexion</a:t>
            </a:r>
            <a:r>
              <a:rPr lang="en-US" dirty="0" smtClean="0"/>
              <a:t> </a:t>
            </a:r>
            <a:r>
              <a:rPr lang="en-US" dirty="0"/>
              <a:t>– bending backward </a:t>
            </a:r>
          </a:p>
          <a:p>
            <a:r>
              <a:rPr lang="en-US" b="1" dirty="0" smtClean="0"/>
              <a:t>Plantar</a:t>
            </a:r>
            <a:r>
              <a:rPr lang="en-US" dirty="0" smtClean="0"/>
              <a:t> </a:t>
            </a:r>
            <a:r>
              <a:rPr lang="en-US" b="1" dirty="0" smtClean="0"/>
              <a:t>flexion</a:t>
            </a:r>
            <a:r>
              <a:rPr lang="en-US" dirty="0" smtClean="0"/>
              <a:t> </a:t>
            </a:r>
            <a:r>
              <a:rPr lang="en-US" dirty="0"/>
              <a:t>– bending forward </a:t>
            </a:r>
          </a:p>
          <a:p>
            <a:r>
              <a:rPr lang="en-US" b="1" dirty="0" smtClean="0"/>
              <a:t>Radial</a:t>
            </a:r>
            <a:r>
              <a:rPr lang="en-US" dirty="0" smtClean="0"/>
              <a:t> </a:t>
            </a:r>
            <a:r>
              <a:rPr lang="en-US" b="1" dirty="0"/>
              <a:t>deviation</a:t>
            </a:r>
            <a:r>
              <a:rPr lang="en-US" dirty="0"/>
              <a:t> – moving toward the thumb side </a:t>
            </a:r>
          </a:p>
          <a:p>
            <a:r>
              <a:rPr lang="en-US" b="1" dirty="0" smtClean="0"/>
              <a:t>Ulnar</a:t>
            </a:r>
            <a:r>
              <a:rPr lang="en-US" dirty="0" smtClean="0"/>
              <a:t> </a:t>
            </a:r>
            <a:r>
              <a:rPr lang="en-US" b="1" dirty="0"/>
              <a:t>deviation</a:t>
            </a:r>
            <a:r>
              <a:rPr lang="en-US" dirty="0"/>
              <a:t> – moving toward the little finger side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6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0" y="1295400"/>
            <a:ext cx="6172200" cy="5086350"/>
          </a:xfrm>
        </p:spPr>
        <p:txBody>
          <a:bodyPr>
            <a:normAutofit/>
          </a:bodyPr>
          <a:lstStyle/>
          <a:p>
            <a:r>
              <a:rPr lang="en-US" dirty="0"/>
              <a:t>Activity </a:t>
            </a:r>
          </a:p>
          <a:p>
            <a:r>
              <a:rPr lang="en-US" dirty="0"/>
              <a:t>I. Complete the Body Mechanics Activity.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II. Complete the Range of Motion Activity.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III. Demonstrate principles of proper body mechanics.  See the Body </a:t>
            </a:r>
            <a:r>
              <a:rPr lang="en-US" dirty="0" smtClean="0"/>
              <a:t>Mechanics </a:t>
            </a:r>
            <a:r>
              <a:rPr lang="en-US" dirty="0"/>
              <a:t>Checklist. </a:t>
            </a:r>
            <a:r>
              <a:rPr lang="en-US" dirty="0" smtClean="0"/>
              <a:t>If </a:t>
            </a:r>
            <a:r>
              <a:rPr lang="en-US" dirty="0"/>
              <a:t>you do not have a lab with beds, have students transfer </a:t>
            </a:r>
            <a:r>
              <a:rPr lang="en-US" dirty="0" smtClean="0"/>
              <a:t>a </a:t>
            </a:r>
            <a:r>
              <a:rPr lang="en-US" dirty="0"/>
              <a:t>patient (another student) from one chair to another</a:t>
            </a:r>
            <a:r>
              <a:rPr lang="en-US"/>
              <a:t>. </a:t>
            </a:r>
            <a:endParaRPr lang="en-US" smtClean="0"/>
          </a:p>
          <a:p>
            <a:endParaRPr lang="en-US" dirty="0"/>
          </a:p>
          <a:p>
            <a:r>
              <a:rPr lang="en-US" dirty="0"/>
              <a:t>IV. Demonstrate Range of Motion.  See the Range of Motion Checklist.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V. Complete the Body Movement Worksheet.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5360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7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Rationale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Healthcare providers must know how to properly apply the principles of body </a:t>
            </a:r>
            <a:br>
              <a:rPr lang="en-US" dirty="0" smtClean="0"/>
            </a:br>
            <a:r>
              <a:rPr lang="en-US" dirty="0" smtClean="0"/>
              <a:t>mechanics to minimize personal and client injury.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848600" cy="3959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Objectives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/>
              <a:t>Upon completion of this lesson, the student will be able to: </a:t>
            </a:r>
          </a:p>
          <a:p>
            <a:pPr marL="0" indent="0">
              <a:buNone/>
            </a:pPr>
            <a:r>
              <a:rPr lang="en-US" sz="2200" dirty="0"/>
              <a:t> Explain how muscles, bones, and joints work together to provide </a:t>
            </a:r>
            <a:r>
              <a:rPr lang="en-US" sz="2200" dirty="0" smtClean="0"/>
              <a:t>movement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 Identify the principles of body mechanics </a:t>
            </a:r>
          </a:p>
          <a:p>
            <a:pPr marL="0" indent="0">
              <a:buNone/>
            </a:pPr>
            <a:r>
              <a:rPr lang="en-US" sz="2200" dirty="0"/>
              <a:t> Demonstrate proper body mechanics </a:t>
            </a:r>
          </a:p>
          <a:p>
            <a:pPr marL="0" indent="0">
              <a:buNone/>
            </a:pPr>
            <a:r>
              <a:rPr lang="en-US" sz="2200" dirty="0"/>
              <a:t> Demonstrate Range of Motion of the upper and lower extremities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126162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kumimoji="0" lang="en-US" sz="3000" b="1" kern="1200" cap="sm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Engage</a:t>
            </a:r>
            <a:r>
              <a:rPr kumimoji="0" lang="en-US" sz="3000" b="0" kern="1200" cap="sm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dirty="0" smtClean="0">
              <a:effectLst/>
            </a:endParaRPr>
          </a:p>
          <a:p>
            <a:pPr rtl="0" eaLnBrk="1" latinLnBrk="0" hangingPunct="1"/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The National Safety Council estimates that hospital workers are twice as likely as</a:t>
            </a:r>
            <a:r>
              <a:rPr kumimoji="0" lang="en-US" sz="2400" b="0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employees of other service industries to</a:t>
            </a:r>
            <a:r>
              <a:rPr kumimoji="0" lang="en-US" sz="2400" b="0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sustain work-related, </a:t>
            </a:r>
            <a:r>
              <a:rPr kumimoji="0" lang="en-US" sz="2400" b="0" kern="1200" cap="small" baseline="0" dirty="0" err="1" smtClean="0">
                <a:solidFill>
                  <a:schemeClr val="tx2"/>
                </a:solidFill>
                <a:effectLst/>
              </a:rPr>
              <a:t>Musculo</a:t>
            </a: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-Skeletal injuries.</a:t>
            </a:r>
            <a:b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</a:b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 </a:t>
            </a:r>
            <a:b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</a:br>
            <a:r>
              <a:rPr lang="en-US" sz="2400" dirty="0" smtClean="0"/>
              <a:t>Discuss </a:t>
            </a: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which healthcare occupations and what activities are most at risk.  </a:t>
            </a:r>
            <a:b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Nurses are most at risk, while Physical</a:t>
            </a:r>
            <a:r>
              <a:rPr kumimoji="0" lang="en-US" sz="2400" b="0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Therapists are number 2.  Activities include: 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· Lifting 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· Bending </a:t>
            </a:r>
            <a:endParaRPr lang="en-US" sz="2400" dirty="0" smtClean="0">
              <a:effectLst/>
            </a:endParaRPr>
          </a:p>
          <a:p>
            <a:pPr rtl="0" eaLnBrk="1" latinLnBrk="0" hangingPunct="1"/>
            <a:r>
              <a:rPr kumimoji="0" lang="en-US" sz="2400" b="0" kern="1200" cap="small" baseline="0" dirty="0" smtClean="0">
                <a:solidFill>
                  <a:schemeClr val="tx2"/>
                </a:solidFill>
                <a:effectLst/>
              </a:rPr>
              <a:t>· Twisting </a:t>
            </a:r>
            <a:endParaRPr lang="en-US" sz="24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5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healthdoctrine.com/wp-content/uploads/2011/11/body-movement-275x300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0220"/>
            <a:ext cx="7543800" cy="559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/>
              <a:t>Body Movement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848600" cy="5330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Accomplished </a:t>
            </a:r>
            <a:r>
              <a:rPr lang="en-US" dirty="0"/>
              <a:t>by the musculoskeletal systems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framework of the body is covered with muscle </a:t>
            </a:r>
          </a:p>
          <a:p>
            <a:r>
              <a:rPr lang="en-US" dirty="0" smtClean="0"/>
              <a:t>Allows </a:t>
            </a:r>
            <a:r>
              <a:rPr lang="en-US" dirty="0"/>
              <a:t>movement </a:t>
            </a:r>
          </a:p>
          <a:p>
            <a:r>
              <a:rPr lang="en-US" dirty="0" smtClean="0"/>
              <a:t>The </a:t>
            </a:r>
            <a:r>
              <a:rPr lang="en-US" dirty="0"/>
              <a:t>type and extent of movement is determined by the </a:t>
            </a:r>
            <a:r>
              <a:rPr lang="en-US" dirty="0" smtClean="0"/>
              <a:t>load </a:t>
            </a:r>
            <a:r>
              <a:rPr lang="en-US" dirty="0"/>
              <a:t>or resistance that is moved. </a:t>
            </a:r>
          </a:p>
          <a:p>
            <a:r>
              <a:rPr lang="en-US" dirty="0" smtClean="0"/>
              <a:t>The </a:t>
            </a:r>
            <a:r>
              <a:rPr lang="en-US" dirty="0"/>
              <a:t>arms and legs are like </a:t>
            </a:r>
            <a:r>
              <a:rPr lang="en-US" dirty="0" smtClean="0"/>
              <a:t>machines</a:t>
            </a:r>
            <a:r>
              <a:rPr lang="en-US" dirty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action of muscles pulling on a bone are like a machine </a:t>
            </a:r>
            <a:r>
              <a:rPr lang="en-US" dirty="0" smtClean="0"/>
              <a:t>called </a:t>
            </a:r>
            <a:r>
              <a:rPr lang="en-US" dirty="0"/>
              <a:t>a lever. </a:t>
            </a:r>
          </a:p>
          <a:p>
            <a:r>
              <a:rPr lang="en-US" dirty="0" smtClean="0"/>
              <a:t>A </a:t>
            </a:r>
            <a:r>
              <a:rPr lang="en-US" dirty="0"/>
              <a:t>lever is a rigid rod able to rotate around a point called a </a:t>
            </a:r>
            <a:r>
              <a:rPr lang="en-US" dirty="0" smtClean="0"/>
              <a:t>fulcrum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body the rigid rod is the bone.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body the fulcrum is the joint. </a:t>
            </a:r>
          </a:p>
          <a:p>
            <a:r>
              <a:rPr lang="en-US" dirty="0" smtClean="0"/>
              <a:t>Any </a:t>
            </a:r>
            <a:r>
              <a:rPr lang="en-US" dirty="0"/>
              <a:t>force applied to the lever is called the effort. </a:t>
            </a:r>
          </a:p>
          <a:p>
            <a:r>
              <a:rPr lang="en-US" dirty="0" smtClean="0"/>
              <a:t>Any </a:t>
            </a:r>
            <a:r>
              <a:rPr lang="en-US" dirty="0"/>
              <a:t>force that resists the motion of the lever is called the </a:t>
            </a:r>
            <a:r>
              <a:rPr lang="en-US" dirty="0" smtClean="0"/>
              <a:t>load</a:t>
            </a:r>
            <a:r>
              <a:rPr lang="en-US" dirty="0"/>
              <a:t>, or resistance.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body, contraction of the muscle is the effort.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body, the part of the body is the resistance or load.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6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/>
              <a:t>Types of levers in the body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First-Class </a:t>
            </a:r>
            <a:r>
              <a:rPr lang="en-US" dirty="0"/>
              <a:t>Levers </a:t>
            </a:r>
          </a:p>
          <a:p>
            <a:r>
              <a:rPr lang="en-US" dirty="0" smtClean="0"/>
              <a:t>The </a:t>
            </a:r>
            <a:r>
              <a:rPr lang="en-US" dirty="0"/>
              <a:t>placement of the fulcrum lies between the </a:t>
            </a:r>
            <a:r>
              <a:rPr lang="en-US" dirty="0" smtClean="0"/>
              <a:t>pull </a:t>
            </a:r>
            <a:r>
              <a:rPr lang="en-US" dirty="0"/>
              <a:t>and the load, as in a set </a:t>
            </a:r>
            <a:r>
              <a:rPr lang="en-US" dirty="0" smtClean="0"/>
              <a:t>of scales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head being tipped backward on the atlas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facial portion of the skull is the load.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joint between the skull and the atlas is </a:t>
            </a:r>
            <a:r>
              <a:rPr lang="en-US" dirty="0" smtClean="0"/>
              <a:t>the </a:t>
            </a:r>
            <a:r>
              <a:rPr lang="en-US" dirty="0"/>
              <a:t>fulcrum.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muscles of the back produce the pull. </a:t>
            </a:r>
          </a:p>
          <a:p>
            <a:pPr marL="0" indent="0">
              <a:buNone/>
            </a:pPr>
            <a:r>
              <a:rPr lang="en-US" dirty="0" smtClean="0"/>
              <a:t>Second-Class </a:t>
            </a:r>
            <a:r>
              <a:rPr lang="en-US" dirty="0"/>
              <a:t>Levers </a:t>
            </a:r>
          </a:p>
          <a:p>
            <a:r>
              <a:rPr lang="en-US" dirty="0" smtClean="0"/>
              <a:t>The </a:t>
            </a:r>
            <a:r>
              <a:rPr lang="en-US" dirty="0"/>
              <a:t>load lies between the fulcrum and the joint, </a:t>
            </a:r>
            <a:r>
              <a:rPr lang="en-US" dirty="0" smtClean="0"/>
              <a:t>where </a:t>
            </a:r>
            <a:r>
              <a:rPr lang="en-US" dirty="0"/>
              <a:t>the pull is exerted. </a:t>
            </a:r>
          </a:p>
          <a:p>
            <a:r>
              <a:rPr lang="en-US" dirty="0" smtClean="0"/>
              <a:t>Raising </a:t>
            </a:r>
            <a:r>
              <a:rPr lang="en-US" dirty="0"/>
              <a:t>of the body on the toes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point of contact between the toes and </a:t>
            </a:r>
            <a:r>
              <a:rPr lang="en-US" dirty="0" smtClean="0"/>
              <a:t>the </a:t>
            </a:r>
            <a:r>
              <a:rPr lang="en-US" dirty="0"/>
              <a:t>ground is the fulcrum.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load is located at the ankle.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pull is exerted by the gastrocnemius (the </a:t>
            </a:r>
            <a:r>
              <a:rPr lang="en-US" dirty="0" smtClean="0"/>
              <a:t>muscle </a:t>
            </a:r>
            <a:r>
              <a:rPr lang="en-US" dirty="0"/>
              <a:t>in the calf). </a:t>
            </a:r>
          </a:p>
          <a:p>
            <a:pPr marL="0" indent="0">
              <a:buNone/>
            </a:pPr>
            <a:r>
              <a:rPr lang="en-US" dirty="0" smtClean="0"/>
              <a:t>Third-Class </a:t>
            </a:r>
            <a:r>
              <a:rPr lang="en-US" dirty="0"/>
              <a:t>levers </a:t>
            </a:r>
          </a:p>
          <a:p>
            <a:r>
              <a:rPr lang="en-US" dirty="0" smtClean="0"/>
              <a:t>The </a:t>
            </a:r>
            <a:r>
              <a:rPr lang="en-US" dirty="0"/>
              <a:t>pull is exerted between the fulcrum and the </a:t>
            </a:r>
            <a:r>
              <a:rPr lang="en-US" dirty="0" smtClean="0"/>
              <a:t>resistance </a:t>
            </a:r>
            <a:r>
              <a:rPr lang="en-US" dirty="0"/>
              <a:t>or load to be moved </a:t>
            </a:r>
          </a:p>
          <a:p>
            <a:r>
              <a:rPr lang="en-US" dirty="0" smtClean="0"/>
              <a:t>The </a:t>
            </a:r>
            <a:r>
              <a:rPr lang="en-US" dirty="0"/>
              <a:t>flexing of the forearm at the elbow joint, as in </a:t>
            </a:r>
            <a:r>
              <a:rPr lang="en-US" dirty="0" smtClean="0"/>
              <a:t>lifting </a:t>
            </a:r>
            <a:r>
              <a:rPr lang="en-US" dirty="0"/>
              <a:t>a hand weight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load is the weight in the hand.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pull is the biceps </a:t>
            </a:r>
            <a:r>
              <a:rPr lang="en-US" dirty="0" err="1"/>
              <a:t>brachii</a:t>
            </a:r>
            <a:r>
              <a:rPr lang="en-US" dirty="0"/>
              <a:t> muscle.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fulcrum is the elbow. </a:t>
            </a:r>
          </a:p>
          <a:p>
            <a:r>
              <a:rPr lang="en-US" dirty="0" smtClean="0"/>
              <a:t>This </a:t>
            </a:r>
            <a:r>
              <a:rPr lang="en-US" dirty="0"/>
              <a:t>is the most common lever in the </a:t>
            </a:r>
            <a:r>
              <a:rPr lang="en-US" dirty="0" smtClean="0"/>
              <a:t>body***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2.mm.bing.net/th?id=H.4991586354724893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1628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5925234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LEVERS</a:t>
            </a:r>
          </a:p>
          <a:p>
            <a:pPr algn="ctr"/>
            <a:r>
              <a:rPr lang="en-US" dirty="0" smtClean="0"/>
              <a:t>http</a:t>
            </a:r>
            <a:r>
              <a:rPr lang="en-US" dirty="0"/>
              <a:t>://www.schooltube.com/video/fb2aac0c0c1d6fa17963/Levers</a:t>
            </a:r>
          </a:p>
        </p:txBody>
      </p:sp>
    </p:spTree>
    <p:extLst>
      <p:ext uri="{BB962C8B-B14F-4D97-AF65-F5344CB8AC3E}">
        <p14:creationId xmlns:p14="http://schemas.microsoft.com/office/powerpoint/2010/main" val="1659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3036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kumimoji="0" lang="en-US" sz="2200" b="1" kern="1200" cap="small" baseline="0" dirty="0" smtClean="0">
                <a:solidFill>
                  <a:schemeClr val="tx2"/>
                </a:solidFill>
                <a:effectLst/>
              </a:rPr>
              <a:t>Proper Posture </a:t>
            </a:r>
            <a:r>
              <a:rPr kumimoji="0" lang="en-US" sz="2200" b="0" kern="1200" cap="small" baseline="0" dirty="0" smtClean="0">
                <a:solidFill>
                  <a:schemeClr val="tx2"/>
                </a:solidFill>
                <a:effectLst/>
              </a:rPr>
              <a:t>(the position of body parts in relation to each other) &amp; </a:t>
            </a:r>
            <a:r>
              <a:rPr kumimoji="0" lang="en-US" sz="2200" b="1" kern="1200" cap="small" baseline="0" dirty="0" smtClean="0">
                <a:solidFill>
                  <a:schemeClr val="tx2"/>
                </a:solidFill>
                <a:effectLst/>
              </a:rPr>
              <a:t>Body</a:t>
            </a:r>
            <a:r>
              <a:rPr kumimoji="0" lang="en-US" sz="2200" b="1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200" b="1" kern="1200" cap="small" baseline="0" dirty="0" smtClean="0">
                <a:solidFill>
                  <a:schemeClr val="tx2"/>
                </a:solidFill>
                <a:effectLst/>
              </a:rPr>
              <a:t>Mechanics </a:t>
            </a:r>
            <a:r>
              <a:rPr kumimoji="0" lang="en-US" sz="2200" b="0" kern="1200" cap="small" baseline="0" dirty="0" smtClean="0">
                <a:solidFill>
                  <a:schemeClr val="tx2"/>
                </a:solidFill>
                <a:effectLst/>
              </a:rPr>
              <a:t>(using all body parts efficiently &amp; in a careful way) are necessary in</a:t>
            </a:r>
            <a:r>
              <a:rPr kumimoji="0" lang="en-US" sz="2200" b="0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200" b="0" kern="1200" cap="small" baseline="0" dirty="0" smtClean="0">
                <a:solidFill>
                  <a:schemeClr val="tx2"/>
                </a:solidFill>
                <a:effectLst/>
              </a:rPr>
              <a:t>order to limit stress and strain on the</a:t>
            </a:r>
            <a:r>
              <a:rPr kumimoji="0" lang="en-US" sz="2200" b="0" kern="1200" cap="small" dirty="0" smtClean="0">
                <a:solidFill>
                  <a:schemeClr val="tx2"/>
                </a:solidFill>
                <a:effectLst/>
              </a:rPr>
              <a:t> </a:t>
            </a:r>
            <a:r>
              <a:rPr kumimoji="0" lang="en-US" sz="2200" b="0" kern="1200" cap="small" baseline="0" dirty="0" smtClean="0">
                <a:solidFill>
                  <a:schemeClr val="tx2"/>
                </a:solidFill>
                <a:effectLst/>
              </a:rPr>
              <a:t>musculoskeletal system. </a:t>
            </a:r>
            <a:endParaRPr lang="en-US" sz="22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924800" cy="4416552"/>
          </a:xfrm>
        </p:spPr>
        <p:txBody>
          <a:bodyPr>
            <a:normAutofit fontScale="92500"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Lifting</a:t>
            </a:r>
            <a:r>
              <a:rPr lang="en-US" cap="small" dirty="0">
                <a:solidFill>
                  <a:schemeClr val="tx2"/>
                </a:solidFill>
              </a:rPr>
              <a:t>, pushing, or pulling increases stress on the </a:t>
            </a:r>
            <a:r>
              <a:rPr lang="en-US" cap="small" dirty="0" smtClean="0">
                <a:solidFill>
                  <a:schemeClr val="tx2"/>
                </a:solidFill>
              </a:rPr>
              <a:t>musculoskeletal </a:t>
            </a:r>
            <a:r>
              <a:rPr lang="en-US" cap="small" dirty="0">
                <a:solidFill>
                  <a:schemeClr val="tx2"/>
                </a:solidFill>
              </a:rPr>
              <a:t>system. </a:t>
            </a:r>
            <a:endParaRPr lang="en-US" dirty="0"/>
          </a:p>
          <a:p>
            <a:r>
              <a:rPr lang="en-US" cap="small" dirty="0" smtClean="0">
                <a:solidFill>
                  <a:schemeClr val="tx2"/>
                </a:solidFill>
              </a:rPr>
              <a:t>Principles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Use </a:t>
            </a:r>
            <a:r>
              <a:rPr lang="en-US" cap="small" dirty="0">
                <a:solidFill>
                  <a:schemeClr val="tx2"/>
                </a:solidFill>
              </a:rPr>
              <a:t>the larger and stronger muscles to perform work </a:t>
            </a:r>
            <a:r>
              <a:rPr lang="en-US" cap="small" dirty="0" smtClean="0">
                <a:solidFill>
                  <a:schemeClr val="tx2"/>
                </a:solidFill>
              </a:rPr>
              <a:t>(</a:t>
            </a:r>
            <a:r>
              <a:rPr lang="en-US" cap="small" dirty="0">
                <a:solidFill>
                  <a:schemeClr val="tx2"/>
                </a:solidFill>
              </a:rPr>
              <a:t>shoulders, upper arms, hip and thighs).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Maintain </a:t>
            </a:r>
            <a:r>
              <a:rPr lang="en-US" cap="small" dirty="0">
                <a:solidFill>
                  <a:schemeClr val="tx2"/>
                </a:solidFill>
              </a:rPr>
              <a:t>the center of gravity in the body close to the </a:t>
            </a:r>
            <a:r>
              <a:rPr lang="en-US" cap="small" dirty="0" smtClean="0">
                <a:solidFill>
                  <a:schemeClr val="tx2"/>
                </a:solidFill>
              </a:rPr>
              <a:t>center </a:t>
            </a:r>
            <a:r>
              <a:rPr lang="en-US" cap="small" dirty="0">
                <a:solidFill>
                  <a:schemeClr val="tx2"/>
                </a:solidFill>
              </a:rPr>
              <a:t>of the support base (feet provide a support base </a:t>
            </a:r>
            <a:r>
              <a:rPr lang="en-US" cap="small" dirty="0" smtClean="0">
                <a:solidFill>
                  <a:schemeClr val="tx2"/>
                </a:solidFill>
              </a:rPr>
              <a:t>for </a:t>
            </a:r>
            <a:r>
              <a:rPr lang="en-US" cap="small" dirty="0">
                <a:solidFill>
                  <a:schemeClr val="tx2"/>
                </a:solidFill>
              </a:rPr>
              <a:t>humans).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Keep </a:t>
            </a:r>
            <a:r>
              <a:rPr lang="en-US" cap="small" dirty="0">
                <a:solidFill>
                  <a:schemeClr val="tx2"/>
                </a:solidFill>
              </a:rPr>
              <a:t>centered within the support base the combined </a:t>
            </a:r>
            <a:r>
              <a:rPr lang="en-US" cap="small" dirty="0" smtClean="0">
                <a:solidFill>
                  <a:schemeClr val="tx2"/>
                </a:solidFill>
              </a:rPr>
              <a:t>center </a:t>
            </a:r>
            <a:r>
              <a:rPr lang="en-US" cap="small" dirty="0">
                <a:solidFill>
                  <a:schemeClr val="tx2"/>
                </a:solidFill>
              </a:rPr>
              <a:t>of gravity of the HealthCare worker and the </a:t>
            </a:r>
            <a:r>
              <a:rPr lang="en-US" cap="small" dirty="0" smtClean="0">
                <a:solidFill>
                  <a:schemeClr val="tx2"/>
                </a:solidFill>
              </a:rPr>
              <a:t>object </a:t>
            </a:r>
            <a:r>
              <a:rPr lang="en-US" cap="small" dirty="0">
                <a:solidFill>
                  <a:schemeClr val="tx2"/>
                </a:solidFill>
              </a:rPr>
              <a:t>or person to be moved (hold objects to be </a:t>
            </a:r>
            <a:r>
              <a:rPr lang="en-US" cap="small" dirty="0" smtClean="0">
                <a:solidFill>
                  <a:schemeClr val="tx2"/>
                </a:solidFill>
              </a:rPr>
              <a:t>moved </a:t>
            </a:r>
            <a:r>
              <a:rPr lang="en-US" cap="small" dirty="0">
                <a:solidFill>
                  <a:schemeClr val="tx2"/>
                </a:solidFill>
              </a:rPr>
              <a:t>close to you). </a:t>
            </a:r>
            <a:endParaRPr lang="en-US" dirty="0"/>
          </a:p>
          <a:p>
            <a:pPr lvl="1"/>
            <a:r>
              <a:rPr lang="en-US" cap="small" dirty="0" smtClean="0">
                <a:solidFill>
                  <a:schemeClr val="tx2"/>
                </a:solidFill>
              </a:rPr>
              <a:t>Have </a:t>
            </a:r>
            <a:r>
              <a:rPr lang="en-US" cap="small" dirty="0">
                <a:solidFill>
                  <a:schemeClr val="tx2"/>
                </a:solidFill>
              </a:rPr>
              <a:t>a support base that is the appropriate size &amp;</a:t>
            </a:r>
            <a:r>
              <a:rPr lang="en-US" cap="small" dirty="0" smtClean="0">
                <a:solidFill>
                  <a:schemeClr val="tx2"/>
                </a:solidFill>
              </a:rPr>
              <a:t> shape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3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dirty="0"/>
              <a:t>Rules for proper body mechanics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/>
              <a:t>stronger, larger muscles to perform tasks which require </a:t>
            </a:r>
            <a:r>
              <a:rPr lang="en-US" dirty="0" smtClean="0"/>
              <a:t>physical </a:t>
            </a:r>
            <a:r>
              <a:rPr lang="en-US" dirty="0"/>
              <a:t>effort. </a:t>
            </a:r>
          </a:p>
          <a:p>
            <a:r>
              <a:rPr lang="en-US" dirty="0" smtClean="0"/>
              <a:t>When </a:t>
            </a:r>
            <a:r>
              <a:rPr lang="en-US" dirty="0"/>
              <a:t>moving a heavy object, try to push or pull it instead of </a:t>
            </a:r>
            <a:r>
              <a:rPr lang="en-US" dirty="0" smtClean="0"/>
              <a:t>lifting</a:t>
            </a:r>
            <a:r>
              <a:rPr lang="en-US" dirty="0"/>
              <a:t>. </a:t>
            </a:r>
          </a:p>
          <a:p>
            <a:r>
              <a:rPr lang="en-US" dirty="0" smtClean="0"/>
              <a:t>Maintain </a:t>
            </a:r>
            <a:r>
              <a:rPr lang="en-US" dirty="0"/>
              <a:t>a wide base of support (feet approximately 12 inches </a:t>
            </a:r>
            <a:r>
              <a:rPr lang="en-US" dirty="0" smtClean="0"/>
              <a:t>apart</a:t>
            </a:r>
            <a:r>
              <a:rPr lang="en-US" dirty="0"/>
              <a:t>). </a:t>
            </a:r>
          </a:p>
          <a:p>
            <a:r>
              <a:rPr lang="en-US" dirty="0" smtClean="0"/>
              <a:t>Get </a:t>
            </a:r>
            <a:r>
              <a:rPr lang="en-US" dirty="0"/>
              <a:t>help if the object feels too heavy to lift. </a:t>
            </a:r>
          </a:p>
          <a:p>
            <a:r>
              <a:rPr lang="en-US" dirty="0" smtClean="0"/>
              <a:t>Lift </a:t>
            </a:r>
            <a:r>
              <a:rPr lang="en-US" dirty="0"/>
              <a:t>in a smooth motion to prevent injury. </a:t>
            </a:r>
          </a:p>
          <a:p>
            <a:r>
              <a:rPr lang="en-US" dirty="0" smtClean="0"/>
              <a:t>Maintain </a:t>
            </a:r>
            <a:r>
              <a:rPr lang="en-US" dirty="0"/>
              <a:t>a good posture. </a:t>
            </a:r>
          </a:p>
          <a:p>
            <a:r>
              <a:rPr lang="en-US" dirty="0" smtClean="0"/>
              <a:t>Avoid </a:t>
            </a:r>
            <a:r>
              <a:rPr lang="en-US" dirty="0"/>
              <a:t>twisting the body; turn your whole body and face the area </a:t>
            </a:r>
            <a:r>
              <a:rPr lang="en-US" dirty="0" smtClean="0"/>
              <a:t>in </a:t>
            </a:r>
            <a:r>
              <a:rPr lang="en-US" dirty="0"/>
              <a:t>which you are working. </a:t>
            </a:r>
          </a:p>
          <a:p>
            <a:r>
              <a:rPr lang="en-US" dirty="0" smtClean="0"/>
              <a:t>Bend </a:t>
            </a:r>
            <a:r>
              <a:rPr lang="en-US" dirty="0"/>
              <a:t>your knees, keep your back straight, spread the feet about </a:t>
            </a:r>
            <a:r>
              <a:rPr lang="en-US" dirty="0" smtClean="0"/>
              <a:t>one </a:t>
            </a:r>
            <a:r>
              <a:rPr lang="en-US" dirty="0"/>
              <a:t>foot apart, and use your leg muscles while lifting. </a:t>
            </a:r>
          </a:p>
          <a:p>
            <a:r>
              <a:rPr lang="en-US" dirty="0" smtClean="0"/>
              <a:t>Keep </a:t>
            </a:r>
            <a:r>
              <a:rPr lang="en-US" dirty="0"/>
              <a:t>objects close to your body when lifting, moving, or carrying </a:t>
            </a:r>
            <a:r>
              <a:rPr lang="en-US" dirty="0" smtClean="0"/>
              <a:t>them</a:t>
            </a:r>
            <a:r>
              <a:rPr lang="en-US" dirty="0"/>
              <a:t>. </a:t>
            </a:r>
          </a:p>
          <a:p>
            <a:r>
              <a:rPr lang="en-US" dirty="0" smtClean="0"/>
              <a:t>Avoid </a:t>
            </a:r>
            <a:r>
              <a:rPr lang="en-US" dirty="0"/>
              <a:t>unnecessary bending and reaching:  raise the bed or over </a:t>
            </a:r>
            <a:r>
              <a:rPr lang="en-US" dirty="0" smtClean="0"/>
              <a:t>bed </a:t>
            </a:r>
            <a:r>
              <a:rPr lang="en-US" dirty="0"/>
              <a:t>table to your waist level.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1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egistrations.dhs.state.mn.us/PCACourse/Module_04/images/Collage04-02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20682"/>
            <a:ext cx="5200650" cy="370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b="1" dirty="0"/>
              <a:t>When to use Body Mechanics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33095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At </a:t>
            </a:r>
            <a:r>
              <a:rPr lang="en-US" sz="2200" dirty="0"/>
              <a:t>all times that you have to lift, move, or carry an item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everyday daily activities: </a:t>
            </a:r>
            <a:r>
              <a:rPr lang="en-US" dirty="0" smtClean="0"/>
              <a:t>Ex. while </a:t>
            </a:r>
            <a:r>
              <a:rPr lang="en-US" dirty="0"/>
              <a:t>cleaning, </a:t>
            </a:r>
            <a:r>
              <a:rPr lang="en-US" dirty="0" smtClean="0"/>
              <a:t>carrying </a:t>
            </a:r>
            <a:r>
              <a:rPr lang="en-US" dirty="0"/>
              <a:t>books to school and to class, or getting in and out </a:t>
            </a:r>
            <a:r>
              <a:rPr lang="en-US" dirty="0" smtClean="0"/>
              <a:t>of </a:t>
            </a:r>
            <a:r>
              <a:rPr lang="en-US" dirty="0"/>
              <a:t>a car.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Healthcare settings: for example, while assisting a </a:t>
            </a:r>
            <a:r>
              <a:rPr lang="en-US" dirty="0" smtClean="0"/>
              <a:t>patient </a:t>
            </a:r>
            <a:r>
              <a:rPr lang="en-US" dirty="0"/>
              <a:t>to a chair, picking up supplies, or positioning a </a:t>
            </a:r>
            <a:r>
              <a:rPr lang="en-US" dirty="0" smtClean="0"/>
              <a:t>patient </a:t>
            </a:r>
            <a:r>
              <a:rPr lang="en-US" dirty="0"/>
              <a:t>in bed.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</TotalTime>
  <Words>1332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Body Mechanics &amp; Range of Motion II Unit 5 Safety &amp; Governmental Regulations</vt:lpstr>
      <vt:lpstr>Rationale  Healthcare providers must know how to properly apply the principles of body  mechanics to minimize personal and client injury.  </vt:lpstr>
      <vt:lpstr>Engage  The National Safety Council estimates that hospital workers are twice as likely as employees of other service industries to sustain work-related, Musculo-Skeletal injuries.   Discuss which healthcare occupations and what activities are most at risk.    Nurses are most at risk, while Physical Therapists are number 2.  Activities include:  · Lifting  · Bending  · Twisting  </vt:lpstr>
      <vt:lpstr>Body Movement </vt:lpstr>
      <vt:lpstr>Types of levers in the body </vt:lpstr>
      <vt:lpstr>PowerPoint Presentation</vt:lpstr>
      <vt:lpstr>Proper Posture (the position of body parts in relation to each other) &amp; Body Mechanics (using all body parts efficiently &amp; in a careful way) are necessary in order to limit stress and strain on the musculoskeletal system. </vt:lpstr>
      <vt:lpstr>Rules for proper body mechanics </vt:lpstr>
      <vt:lpstr>When to use Body Mechanics </vt:lpstr>
      <vt:lpstr>Ergonomics</vt:lpstr>
      <vt:lpstr>Range of Motion: the complete extent of movement which a joint is capable of </vt:lpstr>
      <vt:lpstr>General rules for Range of Motion  </vt:lpstr>
      <vt:lpstr>Joint Movement </vt:lpstr>
      <vt:lpstr>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Mechanics &amp; Range of Motion II Unit 5 Safety &amp; Governmental Regulations</dc:title>
  <dc:creator>Matt Schumann</dc:creator>
  <cp:lastModifiedBy>Thieman, Jessica</cp:lastModifiedBy>
  <cp:revision>9</cp:revision>
  <cp:lastPrinted>2013-11-04T15:26:32Z</cp:lastPrinted>
  <dcterms:created xsi:type="dcterms:W3CDTF">2013-11-03T19:50:11Z</dcterms:created>
  <dcterms:modified xsi:type="dcterms:W3CDTF">2013-11-04T20:07:34Z</dcterms:modified>
</cp:coreProperties>
</file>