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4"/>
  </p:handoutMasterIdLst>
  <p:sldIdLst>
    <p:sldId id="256" r:id="rId2"/>
    <p:sldId id="257" r:id="rId3"/>
    <p:sldId id="259" r:id="rId4"/>
    <p:sldId id="265" r:id="rId5"/>
    <p:sldId id="260" r:id="rId6"/>
    <p:sldId id="261" r:id="rId7"/>
    <p:sldId id="264" r:id="rId8"/>
    <p:sldId id="267" r:id="rId9"/>
    <p:sldId id="268" r:id="rId10"/>
    <p:sldId id="269" r:id="rId11"/>
    <p:sldId id="263" r:id="rId12"/>
    <p:sldId id="258" r:id="rId13"/>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8" autoAdjust="0"/>
    <p:restoredTop sz="86406" autoAdjust="0"/>
  </p:normalViewPr>
  <p:slideViewPr>
    <p:cSldViewPr snapToGrid="0" snapToObjects="1">
      <p:cViewPr varScale="1">
        <p:scale>
          <a:sx n="63" d="100"/>
          <a:sy n="63" d="100"/>
        </p:scale>
        <p:origin x="-1092" y="-108"/>
      </p:cViewPr>
      <p:guideLst>
        <p:guide orient="horz" pos="2160"/>
        <p:guide pos="2880"/>
      </p:guideLst>
    </p:cSldViewPr>
  </p:slideViewPr>
  <p:outlineViewPr>
    <p:cViewPr>
      <p:scale>
        <a:sx n="33" d="100"/>
        <a:sy n="33" d="100"/>
      </p:scale>
      <p:origin x="0" y="1081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589" cy="46535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8050" y="0"/>
            <a:ext cx="2982589" cy="465357"/>
          </a:xfrm>
          <a:prstGeom prst="rect">
            <a:avLst/>
          </a:prstGeom>
        </p:spPr>
        <p:txBody>
          <a:bodyPr vert="horz" lIns="91440" tIns="45720" rIns="91440" bIns="45720" rtlCol="0"/>
          <a:lstStyle>
            <a:lvl1pPr algn="r">
              <a:defRPr sz="1200"/>
            </a:lvl1pPr>
          </a:lstStyle>
          <a:p>
            <a:fld id="{E805BE9B-41ED-4A70-BD5C-2D9F0B3037D4}" type="datetimeFigureOut">
              <a:rPr lang="en-US" smtClean="0"/>
              <a:t>11/4/2013</a:t>
            </a:fld>
            <a:endParaRPr lang="en-US"/>
          </a:p>
        </p:txBody>
      </p:sp>
      <p:sp>
        <p:nvSpPr>
          <p:cNvPr id="4" name="Footer Placeholder 3"/>
          <p:cNvSpPr>
            <a:spLocks noGrp="1"/>
          </p:cNvSpPr>
          <p:nvPr>
            <p:ph type="ftr" sz="quarter" idx="2"/>
          </p:nvPr>
        </p:nvSpPr>
        <p:spPr>
          <a:xfrm>
            <a:off x="0" y="8828900"/>
            <a:ext cx="2982589" cy="46535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8050" y="8828900"/>
            <a:ext cx="2982589" cy="465355"/>
          </a:xfrm>
          <a:prstGeom prst="rect">
            <a:avLst/>
          </a:prstGeom>
        </p:spPr>
        <p:txBody>
          <a:bodyPr vert="horz" lIns="91440" tIns="45720" rIns="91440" bIns="45720" rtlCol="0" anchor="b"/>
          <a:lstStyle>
            <a:lvl1pPr algn="r">
              <a:defRPr sz="1200"/>
            </a:lvl1pPr>
          </a:lstStyle>
          <a:p>
            <a:fld id="{4D804D23-2C90-4AF3-ADDA-03FB266D82EA}" type="slidenum">
              <a:rPr lang="en-US" smtClean="0"/>
              <a:t>‹#›</a:t>
            </a:fld>
            <a:endParaRPr lang="en-US"/>
          </a:p>
        </p:txBody>
      </p:sp>
    </p:spTree>
    <p:extLst>
      <p:ext uri="{BB962C8B-B14F-4D97-AF65-F5344CB8AC3E}">
        <p14:creationId xmlns:p14="http://schemas.microsoft.com/office/powerpoint/2010/main" val="24743211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986C247-695B-4D7A-808A-32B2D33581D6}" type="datetimeFigureOut">
              <a:rPr lang="en-US" smtClean="0"/>
              <a:pPr/>
              <a:t>11/4/2013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C419CC6F-9E97-4651-B21C-75D5E9A80B4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flip dir="r"/>
      </p:transition>
    </mc:Choice>
    <mc:Fallback xmlns="">
      <p:transition xmlns:p14="http://schemas.microsoft.com/office/powerpoint/2010/mai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86C247-695B-4D7A-808A-32B2D33581D6}"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9CC6F-9E97-4651-B21C-75D5E9A80B4A}"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xmlns:p14="http://schemas.microsoft.com/office/powerpoint/2010/mai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86C247-695B-4D7A-808A-32B2D33581D6}"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9CC6F-9E97-4651-B21C-75D5E9A80B4A}"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xmlns:p14="http://schemas.microsoft.com/office/powerpoint/2010/mai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986C247-695B-4D7A-808A-32B2D33581D6}" type="datetimeFigureOut">
              <a:rPr lang="en-US" smtClean="0"/>
              <a:pPr/>
              <a:t>11/4/2013</a:t>
            </a:fld>
            <a:endParaRPr lang="en-US"/>
          </a:p>
        </p:txBody>
      </p:sp>
      <p:sp>
        <p:nvSpPr>
          <p:cNvPr id="9" name="Slide Number Placeholder 8"/>
          <p:cNvSpPr>
            <a:spLocks noGrp="1"/>
          </p:cNvSpPr>
          <p:nvPr>
            <p:ph type="sldNum" sz="quarter" idx="15"/>
          </p:nvPr>
        </p:nvSpPr>
        <p:spPr/>
        <p:txBody>
          <a:bodyPr rtlCol="0"/>
          <a:lstStyle/>
          <a:p>
            <a:fld id="{C419CC6F-9E97-4651-B21C-75D5E9A80B4A}"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xmlns:p14="http://schemas.microsoft.com/office/powerpoint/2010/mai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986C247-695B-4D7A-808A-32B2D33581D6}" type="datetimeFigureOut">
              <a:rPr lang="en-US" smtClean="0"/>
              <a:pPr/>
              <a:t>11/4/2013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C419CC6F-9E97-4651-B21C-75D5E9A80B4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flip dir="r"/>
      </p:transition>
    </mc:Choice>
    <mc:Fallback xmlns="">
      <p:transition xmlns:p14="http://schemas.microsoft.com/office/powerpoint/2010/mai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986C247-695B-4D7A-808A-32B2D33581D6}" type="datetimeFigureOut">
              <a:rPr lang="en-US" smtClean="0"/>
              <a:pPr/>
              <a:t>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19CC6F-9E97-4651-B21C-75D5E9A80B4A}"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xmlns:p14="http://schemas.microsoft.com/office/powerpoint/2010/mai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986C247-695B-4D7A-808A-32B2D33581D6}" type="datetimeFigureOut">
              <a:rPr lang="en-US" smtClean="0"/>
              <a:pPr/>
              <a:t>11/4/2013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19CC6F-9E97-4651-B21C-75D5E9A80B4A}"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xmlns:p14="http://schemas.microsoft.com/office/powerpoint/2010/mai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986C247-695B-4D7A-808A-32B2D33581D6}" type="datetimeFigureOut">
              <a:rPr lang="en-US" smtClean="0"/>
              <a:pPr/>
              <a:t>11/4/2013</a:t>
            </a:fld>
            <a:endParaRPr lang="en-US"/>
          </a:p>
        </p:txBody>
      </p:sp>
      <p:sp>
        <p:nvSpPr>
          <p:cNvPr id="7" name="Slide Number Placeholder 6"/>
          <p:cNvSpPr>
            <a:spLocks noGrp="1"/>
          </p:cNvSpPr>
          <p:nvPr>
            <p:ph type="sldNum" sz="quarter" idx="11"/>
          </p:nvPr>
        </p:nvSpPr>
        <p:spPr/>
        <p:txBody>
          <a:bodyPr rtlCol="0"/>
          <a:lstStyle/>
          <a:p>
            <a:fld id="{C419CC6F-9E97-4651-B21C-75D5E9A80B4A}"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xmlns:p14="http://schemas.microsoft.com/office/powerpoint/2010/mai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86C247-695B-4D7A-808A-32B2D33581D6}" type="datetimeFigureOut">
              <a:rPr lang="en-US" smtClean="0"/>
              <a:pPr/>
              <a:t>11/4/2013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19CC6F-9E97-4651-B21C-75D5E9A80B4A}"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xmlns:p14="http://schemas.microsoft.com/office/powerpoint/2010/mai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986C247-695B-4D7A-808A-32B2D33581D6}" type="datetimeFigureOut">
              <a:rPr lang="en-US" smtClean="0"/>
              <a:pPr/>
              <a:t>11/4/2013</a:t>
            </a:fld>
            <a:endParaRPr lang="en-US"/>
          </a:p>
        </p:txBody>
      </p:sp>
      <p:sp>
        <p:nvSpPr>
          <p:cNvPr id="22" name="Slide Number Placeholder 21"/>
          <p:cNvSpPr>
            <a:spLocks noGrp="1"/>
          </p:cNvSpPr>
          <p:nvPr>
            <p:ph type="sldNum" sz="quarter" idx="15"/>
          </p:nvPr>
        </p:nvSpPr>
        <p:spPr/>
        <p:txBody>
          <a:bodyPr rtlCol="0"/>
          <a:lstStyle/>
          <a:p>
            <a:fld id="{C419CC6F-9E97-4651-B21C-75D5E9A80B4A}"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flip dir="r"/>
      </p:transition>
    </mc:Choice>
    <mc:Fallback xmlns="">
      <p:transition xmlns:p14="http://schemas.microsoft.com/office/powerpoint/2010/mai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986C247-695B-4D7A-808A-32B2D33581D6}" type="datetimeFigureOut">
              <a:rPr lang="en-US" smtClean="0"/>
              <a:pPr/>
              <a:t>11/4/2013</a:t>
            </a:fld>
            <a:endParaRPr lang="en-US"/>
          </a:p>
        </p:txBody>
      </p:sp>
      <p:sp>
        <p:nvSpPr>
          <p:cNvPr id="18" name="Slide Number Placeholder 17"/>
          <p:cNvSpPr>
            <a:spLocks noGrp="1"/>
          </p:cNvSpPr>
          <p:nvPr>
            <p:ph type="sldNum" sz="quarter" idx="11"/>
          </p:nvPr>
        </p:nvSpPr>
        <p:spPr/>
        <p:txBody>
          <a:bodyPr rtlCol="0"/>
          <a:lstStyle/>
          <a:p>
            <a:fld id="{C419CC6F-9E97-4651-B21C-75D5E9A80B4A}"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xmlns:p14="http://schemas.microsoft.com/office/powerpoint/2010/mai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986C247-695B-4D7A-808A-32B2D33581D6}" type="datetimeFigureOut">
              <a:rPr lang="en-US" smtClean="0"/>
              <a:pPr/>
              <a:t>11/4/2013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419CC6F-9E97-4651-B21C-75D5E9A80B4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200">
        <p14:flip dir="r"/>
      </p:transition>
    </mc:Choice>
    <mc:Fallback xmlns="">
      <p:transition xmlns:p14="http://schemas.microsoft.com/office/powerpoint/2010/main" spd="slow">
        <p:fade/>
      </p:transition>
    </mc:Fallback>
  </mc:AlternateConten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460100"/>
            <a:ext cx="6172200" cy="1717592"/>
          </a:xfrm>
        </p:spPr>
        <p:txBody>
          <a:bodyPr>
            <a:normAutofit/>
          </a:bodyPr>
          <a:lstStyle/>
          <a:p>
            <a:r>
              <a:rPr lang="en-US" sz="3600" dirty="0" smtClean="0"/>
              <a:t>Fire Prevention &amp; Safety Practices</a:t>
            </a:r>
            <a:r>
              <a:rPr lang="en-US" dirty="0" smtClean="0"/>
              <a:t/>
            </a:r>
            <a:br>
              <a:rPr lang="en-US" dirty="0" smtClean="0"/>
            </a:br>
            <a:r>
              <a:rPr lang="en-US" sz="2100" dirty="0" smtClean="0"/>
              <a:t>Unit 5 Safety &amp; Governmental Regulations</a:t>
            </a:r>
            <a:endParaRPr lang="en-US" sz="2100" dirty="0"/>
          </a:p>
        </p:txBody>
      </p:sp>
      <p:sp>
        <p:nvSpPr>
          <p:cNvPr id="3" name="Subtitle 2"/>
          <p:cNvSpPr>
            <a:spLocks noGrp="1"/>
          </p:cNvSpPr>
          <p:nvPr>
            <p:ph type="subTitle" idx="1"/>
          </p:nvPr>
        </p:nvSpPr>
        <p:spPr>
          <a:xfrm>
            <a:off x="2286000" y="5334000"/>
            <a:ext cx="6172200" cy="1040922"/>
          </a:xfrm>
        </p:spPr>
        <p:txBody>
          <a:bodyPr>
            <a:normAutofit lnSpcReduction="10000"/>
          </a:bodyPr>
          <a:lstStyle/>
          <a:p>
            <a:r>
              <a:rPr lang="en-US" dirty="0" smtClean="0"/>
              <a:t>Health Science</a:t>
            </a:r>
          </a:p>
          <a:p>
            <a:r>
              <a:rPr lang="en-US" dirty="0" smtClean="0"/>
              <a:t>Ms. Thieman</a:t>
            </a:r>
          </a:p>
          <a:p>
            <a:r>
              <a:rPr lang="en-US" dirty="0" smtClean="0"/>
              <a:t>Fall 2013</a:t>
            </a:r>
            <a:endParaRPr lang="en-US" dirty="0"/>
          </a:p>
        </p:txBody>
      </p:sp>
      <p:pic>
        <p:nvPicPr>
          <p:cNvPr id="4" name="Picture 3" descr="fire9.jpg"/>
          <p:cNvPicPr>
            <a:picLocks noChangeAspect="1"/>
          </p:cNvPicPr>
          <p:nvPr/>
        </p:nvPicPr>
        <p:blipFill rotWithShape="1">
          <a:blip r:embed="rId2" cstate="print">
            <a:extLst>
              <a:ext uri="{28A0092B-C50C-407E-A947-70E740481C1C}">
                <a14:useLocalDpi xmlns:a14="http://schemas.microsoft.com/office/drawing/2010/main" val="0"/>
              </a:ext>
            </a:extLst>
          </a:blip>
          <a:srcRect l="3586" r="2919"/>
          <a:stretch/>
        </p:blipFill>
        <p:spPr>
          <a:xfrm>
            <a:off x="4258933" y="222828"/>
            <a:ext cx="4435682" cy="3450403"/>
          </a:xfrm>
          <a:prstGeom prst="rect">
            <a:avLst/>
          </a:prstGeom>
          <a:ln>
            <a:noFill/>
          </a:ln>
          <a:effectLst>
            <a:softEdge rad="112500"/>
          </a:effectLst>
        </p:spPr>
      </p:pic>
    </p:spTree>
    <p:extLst>
      <p:ext uri="{BB962C8B-B14F-4D97-AF65-F5344CB8AC3E}">
        <p14:creationId xmlns:p14="http://schemas.microsoft.com/office/powerpoint/2010/main" val="332939677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7467600" cy="1132132"/>
          </a:xfrm>
        </p:spPr>
        <p:txBody>
          <a:bodyPr>
            <a:noAutofit/>
          </a:bodyPr>
          <a:lstStyle/>
          <a:p>
            <a:r>
              <a:rPr lang="en-US" sz="2800" b="1" dirty="0"/>
              <a:t>Remember the RACE Against Fire </a:t>
            </a:r>
            <a:br>
              <a:rPr lang="en-US" sz="2800" b="1" dirty="0"/>
            </a:br>
            <a:endParaRPr lang="en-US" sz="2800" b="1" dirty="0"/>
          </a:p>
        </p:txBody>
      </p:sp>
      <p:sp>
        <p:nvSpPr>
          <p:cNvPr id="3" name="Content Placeholder 2"/>
          <p:cNvSpPr>
            <a:spLocks noGrp="1"/>
          </p:cNvSpPr>
          <p:nvPr>
            <p:ph sz="quarter" idx="1"/>
          </p:nvPr>
        </p:nvSpPr>
        <p:spPr>
          <a:xfrm>
            <a:off x="457200" y="1113692"/>
            <a:ext cx="7467600" cy="5360260"/>
          </a:xfrm>
        </p:spPr>
        <p:txBody>
          <a:bodyPr>
            <a:normAutofit fontScale="92500"/>
          </a:bodyPr>
          <a:lstStyle/>
          <a:p>
            <a:r>
              <a:rPr lang="en-US" b="1" dirty="0"/>
              <a:t>RESCUE</a:t>
            </a:r>
            <a:r>
              <a:rPr lang="en-US" dirty="0"/>
              <a:t> any individual directly threatened by fire. Patient </a:t>
            </a:r>
            <a:br>
              <a:rPr lang="en-US" dirty="0"/>
            </a:br>
            <a:r>
              <a:rPr lang="en-US" dirty="0"/>
              <a:t>safety is the primary consideration, so move patients who are in immediate danger away from smoke and flames. Place the patient in a nearby room, behind a closed door. </a:t>
            </a:r>
            <a:endParaRPr lang="en-US" dirty="0" smtClean="0"/>
          </a:p>
          <a:p>
            <a:r>
              <a:rPr lang="en-US" b="1" dirty="0" smtClean="0"/>
              <a:t>ACTIVATE</a:t>
            </a:r>
            <a:r>
              <a:rPr lang="en-US" dirty="0" smtClean="0"/>
              <a:t> </a:t>
            </a:r>
            <a:r>
              <a:rPr lang="en-US" dirty="0"/>
              <a:t>the alarm if you discover a fire or respond immediately to the alarm if you hear it sound. </a:t>
            </a:r>
            <a:endParaRPr lang="en-US" dirty="0" smtClean="0"/>
          </a:p>
          <a:p>
            <a:r>
              <a:rPr lang="en-US" b="1" dirty="0" smtClean="0"/>
              <a:t>CONFINE</a:t>
            </a:r>
            <a:r>
              <a:rPr lang="en-US" dirty="0" smtClean="0"/>
              <a:t> </a:t>
            </a:r>
            <a:r>
              <a:rPr lang="en-US" dirty="0"/>
              <a:t>the fire by closing doors to slow the spread of smoke and flame. Close the doors of patients’ rooms. In general, residents are safer in a closed room than in a smoke- filled hallway. </a:t>
            </a:r>
            <a:endParaRPr lang="en-US" dirty="0" smtClean="0"/>
          </a:p>
          <a:p>
            <a:r>
              <a:rPr lang="en-US" b="1" dirty="0" smtClean="0"/>
              <a:t>EXTINGUISH</a:t>
            </a:r>
            <a:r>
              <a:rPr lang="en-US" dirty="0" smtClean="0"/>
              <a:t> </a:t>
            </a:r>
            <a:r>
              <a:rPr lang="en-US" dirty="0"/>
              <a:t>the fire only if the fire is small, and if you know how to operate a fire extinguisher. Be sure the area has been cleared and the fire department called. </a:t>
            </a:r>
          </a:p>
        </p:txBody>
      </p:sp>
    </p:spTree>
    <p:extLst>
      <p:ext uri="{BB962C8B-B14F-4D97-AF65-F5344CB8AC3E}">
        <p14:creationId xmlns:p14="http://schemas.microsoft.com/office/powerpoint/2010/main" val="175567203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xmlns:p14="http://schemas.microsoft.com/office/powerpoint/2010/main" spd="slow">
        <p:checker/>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5615888" y="2751799"/>
            <a:ext cx="2447633" cy="3872837"/>
          </a:xfrm>
          <a:prstGeom prst="rect">
            <a:avLst/>
          </a:prstGeom>
        </p:spPr>
      </p:pic>
      <p:sp>
        <p:nvSpPr>
          <p:cNvPr id="4" name="Title 3"/>
          <p:cNvSpPr>
            <a:spLocks noGrp="1"/>
          </p:cNvSpPr>
          <p:nvPr>
            <p:ph type="title"/>
          </p:nvPr>
        </p:nvSpPr>
        <p:spPr>
          <a:xfrm>
            <a:off x="457200" y="274638"/>
            <a:ext cx="7467600" cy="643670"/>
          </a:xfrm>
        </p:spPr>
        <p:txBody>
          <a:bodyPr>
            <a:normAutofit/>
          </a:bodyPr>
          <a:lstStyle/>
          <a:p>
            <a:r>
              <a:rPr lang="en-US" sz="3200" b="1" dirty="0" smtClean="0">
                <a:solidFill>
                  <a:srgbClr val="535353"/>
                </a:solidFill>
                <a:latin typeface="Garamond"/>
                <a:cs typeface="Garamond"/>
              </a:rPr>
              <a:t>Types of Fire Extinguishers</a:t>
            </a:r>
          </a:p>
        </p:txBody>
      </p:sp>
      <p:sp>
        <p:nvSpPr>
          <p:cNvPr id="5" name="Content Placeholder 4"/>
          <p:cNvSpPr>
            <a:spLocks noGrp="1"/>
          </p:cNvSpPr>
          <p:nvPr>
            <p:ph sz="quarter" idx="1"/>
          </p:nvPr>
        </p:nvSpPr>
        <p:spPr>
          <a:xfrm>
            <a:off x="457200" y="1152769"/>
            <a:ext cx="8100646" cy="5321183"/>
          </a:xfrm>
        </p:spPr>
        <p:txBody>
          <a:bodyPr>
            <a:normAutofit/>
          </a:bodyPr>
          <a:lstStyle/>
          <a:p>
            <a:r>
              <a:rPr kumimoji="0" lang="en-US" sz="2400" kern="1200" dirty="0" smtClean="0">
                <a:solidFill>
                  <a:schemeClr val="tx1"/>
                </a:solidFill>
                <a:effectLst/>
                <a:latin typeface="+mn-lt"/>
                <a:ea typeface="+mn-ea"/>
                <a:cs typeface="+mn-cs"/>
              </a:rPr>
              <a:t>Class ABC fire extinguishers are used for any type fire </a:t>
            </a:r>
            <a:endParaRPr lang="en-US" dirty="0"/>
          </a:p>
          <a:p>
            <a:r>
              <a:rPr kumimoji="0" lang="en-US" sz="2400" kern="1200" dirty="0" smtClean="0">
                <a:solidFill>
                  <a:schemeClr val="tx1"/>
                </a:solidFill>
                <a:effectLst/>
                <a:latin typeface="+mn-lt"/>
                <a:ea typeface="+mn-ea"/>
                <a:cs typeface="+mn-cs"/>
              </a:rPr>
              <a:t>Class B fire extinguishers are used on grease fires</a:t>
            </a:r>
            <a:endParaRPr lang="en-US" dirty="0"/>
          </a:p>
          <a:p>
            <a:r>
              <a:rPr kumimoji="0" lang="en-US" sz="2400" kern="1200" dirty="0" smtClean="0">
                <a:solidFill>
                  <a:schemeClr val="tx1"/>
                </a:solidFill>
                <a:effectLst/>
                <a:latin typeface="+mn-lt"/>
                <a:ea typeface="+mn-ea"/>
                <a:cs typeface="+mn-cs"/>
              </a:rPr>
              <a:t>Class C fire extinguishers are used on electrical fires </a:t>
            </a:r>
            <a:endParaRPr lang="en-US" dirty="0"/>
          </a:p>
          <a:p>
            <a:endParaRPr lang="en-US" dirty="0"/>
          </a:p>
        </p:txBody>
      </p:sp>
      <p:sp>
        <p:nvSpPr>
          <p:cNvPr id="6" name="Rectangle 5"/>
          <p:cNvSpPr/>
          <p:nvPr/>
        </p:nvSpPr>
        <p:spPr>
          <a:xfrm>
            <a:off x="312616" y="2751800"/>
            <a:ext cx="5900615" cy="646331"/>
          </a:xfrm>
          <a:prstGeom prst="rect">
            <a:avLst/>
          </a:prstGeom>
        </p:spPr>
        <p:txBody>
          <a:bodyPr wrap="square">
            <a:spAutoFit/>
          </a:bodyPr>
          <a:lstStyle/>
          <a:p>
            <a:pPr algn="ctr"/>
            <a:r>
              <a:rPr lang="en-US" b="1" dirty="0" smtClean="0"/>
              <a:t>HOW TO USE A FIRE EXTINGUISHER</a:t>
            </a:r>
          </a:p>
          <a:p>
            <a:pPr algn="ctr"/>
            <a:r>
              <a:rPr lang="en-US" dirty="0" smtClean="0"/>
              <a:t>http</a:t>
            </a:r>
            <a:r>
              <a:rPr lang="en-US" dirty="0"/>
              <a:t>://</a:t>
            </a:r>
            <a:r>
              <a:rPr lang="en-US" dirty="0" err="1"/>
              <a:t>www.youtube.com</a:t>
            </a:r>
            <a:r>
              <a:rPr lang="en-US" dirty="0"/>
              <a:t>/</a:t>
            </a:r>
            <a:r>
              <a:rPr lang="en-US" dirty="0" err="1"/>
              <a:t>watch?v</a:t>
            </a:r>
            <a:r>
              <a:rPr lang="en-US" dirty="0"/>
              <a:t>=</a:t>
            </a:r>
            <a:r>
              <a:rPr lang="en-US" dirty="0" err="1"/>
              <a:t>BLjoWjCrDqg</a:t>
            </a:r>
            <a:endParaRPr lang="en-US" dirty="0"/>
          </a:p>
        </p:txBody>
      </p:sp>
    </p:spTree>
    <p:extLst>
      <p:ext uri="{BB962C8B-B14F-4D97-AF65-F5344CB8AC3E}">
        <p14:creationId xmlns:p14="http://schemas.microsoft.com/office/powerpoint/2010/main" val="286985693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286000"/>
            <a:ext cx="6172200" cy="2286000"/>
          </a:xfrm>
        </p:spPr>
        <p:txBody>
          <a:bodyPr>
            <a:normAutofit fontScale="90000"/>
          </a:bodyPr>
          <a:lstStyle/>
          <a:p>
            <a:r>
              <a:rPr lang="en-US" sz="2800" dirty="0" smtClean="0"/>
              <a:t>Activity </a:t>
            </a:r>
            <a:br>
              <a:rPr lang="en-US" sz="2800" dirty="0" smtClean="0"/>
            </a:br>
            <a:r>
              <a:rPr lang="en-US" sz="2800" b="0" dirty="0" smtClean="0"/>
              <a:t>Develop an emergency action plan for </a:t>
            </a:r>
            <a:r>
              <a:rPr lang="en-US" sz="2800" b="0" dirty="0" smtClean="0"/>
              <a:t>your home &amp; discuss with your family.  Include 2 ways out of every room, a meeting place, and a “key” for smoke alarms/fire extinguishers.</a:t>
            </a:r>
            <a:br>
              <a:rPr lang="en-US" sz="2800" b="0" dirty="0" smtClean="0"/>
            </a:br>
            <a:r>
              <a:rPr lang="en-US" sz="2800" b="0" dirty="0" smtClean="0"/>
              <a:t/>
            </a:r>
            <a:br>
              <a:rPr lang="en-US" sz="2800" b="0" dirty="0" smtClean="0"/>
            </a:br>
            <a:r>
              <a:rPr lang="en-US" sz="2800" dirty="0" smtClean="0"/>
              <a:t>Assessment</a:t>
            </a:r>
            <a:r>
              <a:rPr lang="en-US" sz="2800" b="0" dirty="0" smtClean="0"/>
              <a:t/>
            </a:r>
            <a:br>
              <a:rPr lang="en-US" sz="2800" b="0" dirty="0" smtClean="0"/>
            </a:br>
            <a:r>
              <a:rPr lang="en-US" sz="2800" b="0" dirty="0" smtClean="0"/>
              <a:t>Construct a fire safety brochure.</a:t>
            </a:r>
            <a:endParaRPr lang="en-US" sz="2800" b="0" dirty="0"/>
          </a:p>
        </p:txBody>
      </p:sp>
      <p:sp>
        <p:nvSpPr>
          <p:cNvPr id="3" name="Content Placeholder 2"/>
          <p:cNvSpPr>
            <a:spLocks noGrp="1"/>
          </p:cNvSpPr>
          <p:nvPr>
            <p:ph type="body" idx="1"/>
          </p:nvPr>
        </p:nvSpPr>
        <p:spPr/>
        <p:txBody>
          <a:bodyPr>
            <a:normAutofit/>
          </a:bodyPr>
          <a:lstStyle/>
          <a:p>
            <a:r>
              <a:rPr lang="en-US" dirty="0" smtClean="0"/>
              <a:t>ANY QUESTIONS???</a:t>
            </a:r>
            <a:endParaRPr lang="en-US" dirty="0"/>
          </a:p>
        </p:txBody>
      </p:sp>
    </p:spTree>
    <p:extLst>
      <p:ext uri="{BB962C8B-B14F-4D97-AF65-F5344CB8AC3E}">
        <p14:creationId xmlns:p14="http://schemas.microsoft.com/office/powerpoint/2010/main" val="229835792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7467600" cy="3574440"/>
          </a:xfrm>
        </p:spPr>
        <p:txBody>
          <a:bodyPr>
            <a:normAutofit/>
          </a:bodyPr>
          <a:lstStyle/>
          <a:p>
            <a:r>
              <a:rPr lang="en-US" sz="2400" b="1" dirty="0"/>
              <a:t>Rationale </a:t>
            </a:r>
            <a:r>
              <a:rPr lang="en-US" sz="2400" dirty="0"/>
              <a:t/>
            </a:r>
            <a:br>
              <a:rPr lang="en-US" sz="2400" dirty="0"/>
            </a:br>
            <a:r>
              <a:rPr lang="en-US" sz="2400" dirty="0"/>
              <a:t>Fires may occur at any time, as a result of overloaded wiring, smoking, improper chemical storage and various emergencies. Health care providers must recognize and respond to fire risk situations and use caution in protecting clients, families, other workers, as well as safeguarding hospital property and oneself. </a:t>
            </a:r>
            <a:br>
              <a:rPr lang="en-US" sz="2400" dirty="0"/>
            </a:br>
            <a:endParaRPr lang="en-US" sz="2400" dirty="0"/>
          </a:p>
        </p:txBody>
      </p:sp>
      <p:sp>
        <p:nvSpPr>
          <p:cNvPr id="3" name="Content Placeholder 2"/>
          <p:cNvSpPr>
            <a:spLocks noGrp="1"/>
          </p:cNvSpPr>
          <p:nvPr>
            <p:ph sz="quarter" idx="1"/>
          </p:nvPr>
        </p:nvSpPr>
        <p:spPr>
          <a:xfrm>
            <a:off x="457200" y="3516922"/>
            <a:ext cx="8100646" cy="2957029"/>
          </a:xfrm>
        </p:spPr>
        <p:txBody>
          <a:bodyPr>
            <a:normAutofit fontScale="92500"/>
          </a:bodyPr>
          <a:lstStyle/>
          <a:p>
            <a:pPr marL="0" indent="0">
              <a:buNone/>
            </a:pPr>
            <a:r>
              <a:rPr lang="en-US" b="1" dirty="0"/>
              <a:t>Objectives </a:t>
            </a:r>
            <a:endParaRPr lang="en-US" dirty="0" smtClean="0"/>
          </a:p>
          <a:p>
            <a:pPr marL="0" indent="0">
              <a:buNone/>
            </a:pPr>
            <a:r>
              <a:rPr lang="en-US" dirty="0" smtClean="0"/>
              <a:t>Upon </a:t>
            </a:r>
            <a:r>
              <a:rPr lang="en-US" dirty="0"/>
              <a:t>completion of this lesson, the student will be able </a:t>
            </a:r>
            <a:r>
              <a:rPr lang="en-US" dirty="0" smtClean="0"/>
              <a:t>to:</a:t>
            </a:r>
          </a:p>
          <a:p>
            <a:pPr>
              <a:buFont typeface="Wingdings" charset="2"/>
              <a:buChar char="q"/>
            </a:pPr>
            <a:r>
              <a:rPr lang="en-US" dirty="0" smtClean="0"/>
              <a:t>Recognize </a:t>
            </a:r>
            <a:r>
              <a:rPr lang="en-US" dirty="0"/>
              <a:t>fire safety </a:t>
            </a:r>
            <a:r>
              <a:rPr lang="en-US" dirty="0" smtClean="0"/>
              <a:t>hazards </a:t>
            </a:r>
          </a:p>
          <a:p>
            <a:pPr>
              <a:buFont typeface="Wingdings" charset="2"/>
              <a:buChar char="q"/>
            </a:pPr>
            <a:r>
              <a:rPr lang="en-US" dirty="0" smtClean="0"/>
              <a:t>Recognize the </a:t>
            </a:r>
            <a:r>
              <a:rPr lang="en-US" dirty="0"/>
              <a:t>meaning of the acronym </a:t>
            </a:r>
            <a:r>
              <a:rPr lang="en-US" dirty="0" smtClean="0"/>
              <a:t>RACE  </a:t>
            </a:r>
          </a:p>
          <a:p>
            <a:pPr>
              <a:buFont typeface="Wingdings" charset="2"/>
              <a:buChar char="q"/>
            </a:pPr>
            <a:r>
              <a:rPr lang="en-US" dirty="0" smtClean="0"/>
              <a:t>Assess </a:t>
            </a:r>
            <a:r>
              <a:rPr lang="en-US" dirty="0"/>
              <a:t>fire prevention and safety practices according to facility </a:t>
            </a:r>
            <a:br>
              <a:rPr lang="en-US" dirty="0"/>
            </a:br>
            <a:r>
              <a:rPr lang="en-US" dirty="0" smtClean="0"/>
              <a:t>protocol</a:t>
            </a:r>
          </a:p>
          <a:p>
            <a:pPr>
              <a:buFont typeface="Wingdings" charset="2"/>
              <a:buChar char="q"/>
            </a:pPr>
            <a:r>
              <a:rPr lang="en-US" dirty="0" smtClean="0"/>
              <a:t>Propose </a:t>
            </a:r>
            <a:r>
              <a:rPr lang="en-US" dirty="0"/>
              <a:t>an emergency action plan </a:t>
            </a:r>
          </a:p>
        </p:txBody>
      </p:sp>
    </p:spTree>
    <p:extLst>
      <p:ext uri="{BB962C8B-B14F-4D97-AF65-F5344CB8AC3E}">
        <p14:creationId xmlns:p14="http://schemas.microsoft.com/office/powerpoint/2010/main" val="322613280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xmlns:p14="http://schemas.microsoft.com/office/powerpoint/2010/mai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002954" cy="3633055"/>
          </a:xfrm>
        </p:spPr>
        <p:txBody>
          <a:bodyPr>
            <a:normAutofit fontScale="90000"/>
          </a:bodyPr>
          <a:lstStyle/>
          <a:p>
            <a:r>
              <a:rPr lang="en-US" b="1" dirty="0"/>
              <a:t>Engage </a:t>
            </a:r>
            <a:r>
              <a:rPr lang="en-US" dirty="0" smtClean="0"/>
              <a:t/>
            </a:r>
            <a:br>
              <a:rPr lang="en-US" dirty="0" smtClean="0"/>
            </a:br>
            <a:r>
              <a:rPr lang="en-US" dirty="0" smtClean="0"/>
              <a:t>Do </a:t>
            </a:r>
            <a:r>
              <a:rPr lang="en-US" dirty="0"/>
              <a:t>you have a fire escape plan for your home? </a:t>
            </a:r>
            <a:r>
              <a:rPr lang="en-US" dirty="0" smtClean="0"/>
              <a:t/>
            </a:r>
            <a:br>
              <a:rPr lang="en-US" dirty="0" smtClean="0"/>
            </a:br>
            <a:r>
              <a:rPr lang="en-US" dirty="0" smtClean="0"/>
              <a:t>Do </a:t>
            </a:r>
            <a:r>
              <a:rPr lang="en-US" dirty="0"/>
              <a:t>all your family members know where the fire extinguishers are? </a:t>
            </a:r>
            <a:r>
              <a:rPr lang="en-US" dirty="0" smtClean="0"/>
              <a:t/>
            </a:r>
            <a:br>
              <a:rPr lang="en-US" dirty="0" smtClean="0"/>
            </a:br>
            <a:r>
              <a:rPr lang="en-US" dirty="0" smtClean="0"/>
              <a:t>Do </a:t>
            </a:r>
            <a:r>
              <a:rPr lang="en-US" dirty="0"/>
              <a:t>you have smoke alarms installed, and are they functioning properly? </a:t>
            </a:r>
            <a:r>
              <a:rPr lang="en-US" dirty="0" smtClean="0"/>
              <a:t/>
            </a:r>
            <a:br>
              <a:rPr lang="en-US" dirty="0" smtClean="0"/>
            </a:br>
            <a:r>
              <a:rPr lang="en-US" dirty="0" smtClean="0"/>
              <a:t>Does </a:t>
            </a:r>
            <a:r>
              <a:rPr lang="en-US" dirty="0"/>
              <a:t>the fire department know where water can be obtained near your home? </a:t>
            </a:r>
          </a:p>
        </p:txBody>
      </p:sp>
      <p:pic>
        <p:nvPicPr>
          <p:cNvPr id="4" name="Picture 3"/>
          <p:cNvPicPr>
            <a:picLocks noChangeAspect="1"/>
          </p:cNvPicPr>
          <p:nvPr/>
        </p:nvPicPr>
        <p:blipFill>
          <a:blip r:embed="rId2"/>
          <a:stretch>
            <a:fillRect/>
          </a:stretch>
        </p:blipFill>
        <p:spPr>
          <a:xfrm>
            <a:off x="259861" y="3907692"/>
            <a:ext cx="7701937" cy="2791069"/>
          </a:xfrm>
          <a:prstGeom prst="rect">
            <a:avLst/>
          </a:prstGeom>
        </p:spPr>
      </p:pic>
    </p:spTree>
    <p:extLst>
      <p:ext uri="{BB962C8B-B14F-4D97-AF65-F5344CB8AC3E}">
        <p14:creationId xmlns:p14="http://schemas.microsoft.com/office/powerpoint/2010/main" val="389477955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7077" y="420246"/>
            <a:ext cx="7893538" cy="646331"/>
          </a:xfrm>
          <a:prstGeom prst="rect">
            <a:avLst/>
          </a:prstGeom>
        </p:spPr>
        <p:txBody>
          <a:bodyPr wrap="square">
            <a:spAutoFit/>
          </a:bodyPr>
          <a:lstStyle/>
          <a:p>
            <a:pPr algn="ctr"/>
            <a:r>
              <a:rPr lang="en-US" b="1" dirty="0" smtClean="0"/>
              <a:t>HAVE TWO WAYS OUT PSA</a:t>
            </a:r>
          </a:p>
          <a:p>
            <a:r>
              <a:rPr lang="en-US" dirty="0" smtClean="0"/>
              <a:t>http</a:t>
            </a:r>
            <a:r>
              <a:rPr lang="en-US" dirty="0"/>
              <a:t>://</a:t>
            </a:r>
            <a:r>
              <a:rPr lang="en-US" dirty="0" err="1"/>
              <a:t>www.usfa.fema.gov</a:t>
            </a:r>
            <a:r>
              <a:rPr lang="en-US" dirty="0"/>
              <a:t>/campaigns/</a:t>
            </a:r>
            <a:r>
              <a:rPr lang="en-US" dirty="0" err="1"/>
              <a:t>smokealarms</a:t>
            </a:r>
            <a:r>
              <a:rPr lang="en-US" dirty="0"/>
              <a:t>/</a:t>
            </a:r>
            <a:r>
              <a:rPr lang="en-US" dirty="0" err="1"/>
              <a:t>escapeplans</a:t>
            </a:r>
            <a:r>
              <a:rPr lang="en-US" dirty="0"/>
              <a:t>/</a:t>
            </a:r>
            <a:r>
              <a:rPr lang="en-US" dirty="0" err="1"/>
              <a:t>index.shtm</a:t>
            </a:r>
            <a:endParaRPr lang="en-US" dirty="0"/>
          </a:p>
        </p:txBody>
      </p:sp>
      <p:sp>
        <p:nvSpPr>
          <p:cNvPr id="3" name="Rectangle 2"/>
          <p:cNvSpPr/>
          <p:nvPr/>
        </p:nvSpPr>
        <p:spPr>
          <a:xfrm>
            <a:off x="547077" y="5352758"/>
            <a:ext cx="6877538" cy="646331"/>
          </a:xfrm>
          <a:prstGeom prst="rect">
            <a:avLst/>
          </a:prstGeom>
        </p:spPr>
        <p:txBody>
          <a:bodyPr wrap="square">
            <a:spAutoFit/>
          </a:bodyPr>
          <a:lstStyle/>
          <a:p>
            <a:pPr algn="ctr"/>
            <a:r>
              <a:rPr lang="en-US" b="1" dirty="0" smtClean="0"/>
              <a:t>FIRE ESCAPE PLANNING</a:t>
            </a:r>
          </a:p>
          <a:p>
            <a:pPr algn="ctr"/>
            <a:r>
              <a:rPr lang="en-US" dirty="0" smtClean="0"/>
              <a:t>http</a:t>
            </a:r>
            <a:r>
              <a:rPr lang="en-US" dirty="0"/>
              <a:t>://</a:t>
            </a:r>
            <a:r>
              <a:rPr lang="en-US" dirty="0" err="1"/>
              <a:t>www.youtube.com</a:t>
            </a:r>
            <a:r>
              <a:rPr lang="en-US" dirty="0"/>
              <a:t>/</a:t>
            </a:r>
            <a:r>
              <a:rPr lang="en-US" dirty="0" err="1"/>
              <a:t>watch?v</a:t>
            </a:r>
            <a:r>
              <a:rPr lang="en-US" dirty="0"/>
              <a:t>=nLq9kT8E-Ro#t=15</a:t>
            </a:r>
          </a:p>
        </p:txBody>
      </p:sp>
      <p:pic>
        <p:nvPicPr>
          <p:cNvPr id="4" name="Picture 3"/>
          <p:cNvPicPr>
            <a:picLocks noChangeAspect="1"/>
          </p:cNvPicPr>
          <p:nvPr/>
        </p:nvPicPr>
        <p:blipFill>
          <a:blip r:embed="rId2"/>
          <a:stretch>
            <a:fillRect/>
          </a:stretch>
        </p:blipFill>
        <p:spPr>
          <a:xfrm>
            <a:off x="2051539" y="1272930"/>
            <a:ext cx="4767385" cy="3846229"/>
          </a:xfrm>
          <a:prstGeom prst="rect">
            <a:avLst/>
          </a:prstGeom>
        </p:spPr>
      </p:pic>
    </p:spTree>
    <p:extLst>
      <p:ext uri="{BB962C8B-B14F-4D97-AF65-F5344CB8AC3E}">
        <p14:creationId xmlns:p14="http://schemas.microsoft.com/office/powerpoint/2010/main" val="225678354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ire3.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391445" y="3435267"/>
            <a:ext cx="3533355" cy="3038685"/>
          </a:xfrm>
          <a:prstGeom prst="rect">
            <a:avLst/>
          </a:prstGeom>
        </p:spPr>
      </p:pic>
      <p:sp>
        <p:nvSpPr>
          <p:cNvPr id="2" name="Title 1"/>
          <p:cNvSpPr>
            <a:spLocks noGrp="1"/>
          </p:cNvSpPr>
          <p:nvPr>
            <p:ph type="title"/>
          </p:nvPr>
        </p:nvSpPr>
        <p:spPr/>
        <p:txBody>
          <a:bodyPr>
            <a:normAutofit fontScale="90000"/>
          </a:bodyPr>
          <a:lstStyle/>
          <a:p>
            <a:r>
              <a:rPr lang="en-US" b="1" dirty="0"/>
              <a:t>Fire safety in health care </a:t>
            </a:r>
            <a:r>
              <a:rPr lang="en-US" b="1" dirty="0" smtClean="0"/>
              <a:t>facilities</a:t>
            </a:r>
            <a:r>
              <a:rPr lang="en-US" dirty="0" smtClean="0"/>
              <a:t>: hospitals</a:t>
            </a:r>
            <a:r>
              <a:rPr lang="en-US" dirty="0"/>
              <a:t>, nursing homes, </a:t>
            </a:r>
            <a:r>
              <a:rPr lang="en-US" dirty="0" smtClean="0"/>
              <a:t>and clinics present a </a:t>
            </a:r>
            <a:r>
              <a:rPr lang="en-US" dirty="0"/>
              <a:t>specialized </a:t>
            </a:r>
            <a:r>
              <a:rPr lang="en-US" dirty="0" smtClean="0"/>
              <a:t>response.</a:t>
            </a:r>
            <a:endParaRPr lang="en-US" dirty="0"/>
          </a:p>
        </p:txBody>
      </p:sp>
      <p:sp>
        <p:nvSpPr>
          <p:cNvPr id="3" name="Content Placeholder 2"/>
          <p:cNvSpPr>
            <a:spLocks noGrp="1"/>
          </p:cNvSpPr>
          <p:nvPr>
            <p:ph sz="quarter" idx="1"/>
          </p:nvPr>
        </p:nvSpPr>
        <p:spPr/>
        <p:txBody>
          <a:bodyPr/>
          <a:lstStyle/>
          <a:p>
            <a:r>
              <a:rPr lang="en-US" dirty="0"/>
              <a:t>Many patients have special needs that make them especially vulnerable in a fire emergency, thus increasing the risk of fire-casualties. </a:t>
            </a:r>
            <a:endParaRPr lang="en-US" dirty="0" smtClean="0"/>
          </a:p>
          <a:p>
            <a:r>
              <a:rPr lang="en-US" dirty="0" smtClean="0"/>
              <a:t>Healthcare </a:t>
            </a:r>
            <a:r>
              <a:rPr lang="en-US" dirty="0"/>
              <a:t>staff must therefore make every effort to prevent fires from starting and must be prepared to respond if a fire breaks outs. </a:t>
            </a:r>
            <a:br>
              <a:rPr lang="en-US" dirty="0"/>
            </a:br>
            <a:endParaRPr lang="en-US" dirty="0"/>
          </a:p>
        </p:txBody>
      </p:sp>
    </p:spTree>
    <p:extLst>
      <p:ext uri="{BB962C8B-B14F-4D97-AF65-F5344CB8AC3E}">
        <p14:creationId xmlns:p14="http://schemas.microsoft.com/office/powerpoint/2010/main" val="133754925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7467600" cy="721824"/>
          </a:xfrm>
        </p:spPr>
        <p:txBody>
          <a:bodyPr>
            <a:noAutofit/>
          </a:bodyPr>
          <a:lstStyle/>
          <a:p>
            <a:r>
              <a:rPr lang="en-US" sz="3200" b="1" dirty="0"/>
              <a:t>Fire </a:t>
            </a:r>
            <a:r>
              <a:rPr lang="en-US" sz="3200" b="1" dirty="0" smtClean="0"/>
              <a:t>Hazards</a:t>
            </a:r>
            <a:endParaRPr lang="en-US" sz="3200" b="1" dirty="0"/>
          </a:p>
        </p:txBody>
      </p:sp>
      <p:sp>
        <p:nvSpPr>
          <p:cNvPr id="3" name="Content Placeholder 2"/>
          <p:cNvSpPr>
            <a:spLocks noGrp="1"/>
          </p:cNvSpPr>
          <p:nvPr>
            <p:ph sz="quarter" idx="1"/>
          </p:nvPr>
        </p:nvSpPr>
        <p:spPr>
          <a:xfrm>
            <a:off x="457200" y="996463"/>
            <a:ext cx="7467600" cy="5477489"/>
          </a:xfrm>
        </p:spPr>
        <p:txBody>
          <a:bodyPr/>
          <a:lstStyle/>
          <a:p>
            <a:r>
              <a:rPr lang="en-US" cap="small" dirty="0">
                <a:solidFill>
                  <a:schemeClr val="tx2"/>
                </a:solidFill>
              </a:rPr>
              <a:t>The most common cause of fire in health care facilities is from </a:t>
            </a:r>
            <a:r>
              <a:rPr lang="en-US" cap="small" dirty="0" smtClean="0">
                <a:solidFill>
                  <a:schemeClr val="tx2"/>
                </a:solidFill>
              </a:rPr>
              <a:t>smoking </a:t>
            </a:r>
            <a:r>
              <a:rPr lang="en-US" cap="small" dirty="0">
                <a:solidFill>
                  <a:schemeClr val="tx2"/>
                </a:solidFill>
              </a:rPr>
              <a:t>materials. </a:t>
            </a:r>
            <a:endParaRPr lang="en-US" cap="small" dirty="0" smtClean="0">
              <a:solidFill>
                <a:schemeClr val="tx2"/>
              </a:solidFill>
            </a:endParaRPr>
          </a:p>
          <a:p>
            <a:r>
              <a:rPr lang="en-US" cap="small" dirty="0" smtClean="0">
                <a:solidFill>
                  <a:schemeClr val="tx2"/>
                </a:solidFill>
              </a:rPr>
              <a:t>If </a:t>
            </a:r>
            <a:r>
              <a:rPr lang="en-US" cap="small" dirty="0">
                <a:solidFill>
                  <a:schemeClr val="tx2"/>
                </a:solidFill>
              </a:rPr>
              <a:t>smoking is permitted in your facility, all staff should know the smoking rules and be ready to enforce them. </a:t>
            </a:r>
            <a:endParaRPr lang="en-US" cap="small" dirty="0" smtClean="0">
              <a:solidFill>
                <a:schemeClr val="tx2"/>
              </a:solidFill>
            </a:endParaRPr>
          </a:p>
          <a:p>
            <a:pPr lvl="1"/>
            <a:r>
              <a:rPr lang="en-US" cap="small" dirty="0" smtClean="0">
                <a:solidFill>
                  <a:schemeClr val="tx2"/>
                </a:solidFill>
              </a:rPr>
              <a:t>If smoking is allowed, large, deep, non</a:t>
            </a:r>
            <a:r>
              <a:rPr lang="en-US" cap="small" dirty="0">
                <a:solidFill>
                  <a:schemeClr val="tx2"/>
                </a:solidFill>
              </a:rPr>
              <a:t>-</a:t>
            </a:r>
            <a:r>
              <a:rPr lang="en-US" cap="small" dirty="0" smtClean="0">
                <a:solidFill>
                  <a:schemeClr val="tx2"/>
                </a:solidFill>
              </a:rPr>
              <a:t>tip ashtrays </a:t>
            </a:r>
            <a:r>
              <a:rPr lang="en-US" cap="small" dirty="0">
                <a:solidFill>
                  <a:schemeClr val="tx2"/>
                </a:solidFill>
              </a:rPr>
              <a:t>should be used. </a:t>
            </a:r>
            <a:endParaRPr lang="en-US" cap="small" dirty="0" smtClean="0">
              <a:solidFill>
                <a:schemeClr val="tx2"/>
              </a:solidFill>
            </a:endParaRPr>
          </a:p>
          <a:p>
            <a:pPr lvl="1"/>
            <a:r>
              <a:rPr lang="en-US" cap="small" dirty="0" smtClean="0">
                <a:solidFill>
                  <a:schemeClr val="tx2"/>
                </a:solidFill>
              </a:rPr>
              <a:t>Ashtrays </a:t>
            </a:r>
            <a:r>
              <a:rPr lang="en-US" cap="small" dirty="0">
                <a:solidFill>
                  <a:schemeClr val="tx2"/>
                </a:solidFill>
              </a:rPr>
              <a:t>should be emptied often into metal containers. </a:t>
            </a:r>
            <a:endParaRPr lang="en-US" cap="small" dirty="0" smtClean="0">
              <a:solidFill>
                <a:schemeClr val="tx2"/>
              </a:solidFill>
            </a:endParaRPr>
          </a:p>
          <a:p>
            <a:pPr lvl="1"/>
            <a:r>
              <a:rPr lang="en-US" cap="small" dirty="0" smtClean="0">
                <a:solidFill>
                  <a:schemeClr val="tx2"/>
                </a:solidFill>
              </a:rPr>
              <a:t>Smoking should never be allowed where oxygen is in </a:t>
            </a:r>
            <a:r>
              <a:rPr lang="en-US" cap="small" dirty="0">
                <a:solidFill>
                  <a:schemeClr val="tx2"/>
                </a:solidFill>
              </a:rPr>
              <a:t>use or is stored. </a:t>
            </a:r>
            <a:endParaRPr lang="en-US" cap="small" dirty="0" smtClean="0">
              <a:solidFill>
                <a:schemeClr val="tx2"/>
              </a:solidFill>
            </a:endParaRPr>
          </a:p>
          <a:p>
            <a:pPr lvl="1"/>
            <a:endParaRPr lang="en-US" dirty="0"/>
          </a:p>
        </p:txBody>
      </p:sp>
    </p:spTree>
    <p:extLst>
      <p:ext uri="{BB962C8B-B14F-4D97-AF65-F5344CB8AC3E}">
        <p14:creationId xmlns:p14="http://schemas.microsoft.com/office/powerpoint/2010/main" val="125267230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199" y="274638"/>
            <a:ext cx="8120185" cy="1913670"/>
          </a:xfrm>
        </p:spPr>
        <p:txBody>
          <a:bodyPr>
            <a:normAutofit fontScale="90000"/>
          </a:bodyPr>
          <a:lstStyle/>
          <a:p>
            <a:r>
              <a:rPr lang="en-US" b="1" dirty="0"/>
              <a:t>An</a:t>
            </a:r>
            <a:r>
              <a:rPr lang="en-US" sz="2800" b="1" dirty="0"/>
              <a:t>other major fire hazard is faulty or improperly used equipment</a:t>
            </a:r>
            <a:r>
              <a:rPr lang="en-US" sz="2800" dirty="0"/>
              <a:t>. All equipment should be checked on a routine schedule. Be especially attentive to the following equipment hazards: </a:t>
            </a:r>
            <a:br>
              <a:rPr lang="en-US" sz="2800" dirty="0"/>
            </a:br>
            <a:endParaRPr lang="en-US" sz="2800" dirty="0"/>
          </a:p>
        </p:txBody>
      </p:sp>
      <p:sp>
        <p:nvSpPr>
          <p:cNvPr id="4" name="Content Placeholder 3"/>
          <p:cNvSpPr>
            <a:spLocks noGrp="1"/>
          </p:cNvSpPr>
          <p:nvPr>
            <p:ph sz="quarter" idx="1"/>
          </p:nvPr>
        </p:nvSpPr>
        <p:spPr>
          <a:xfrm>
            <a:off x="457199" y="1953846"/>
            <a:ext cx="8296031" cy="4884616"/>
          </a:xfrm>
        </p:spPr>
        <p:txBody>
          <a:bodyPr>
            <a:noAutofit/>
          </a:bodyPr>
          <a:lstStyle/>
          <a:p>
            <a:r>
              <a:rPr lang="en-US" sz="2100" dirty="0" smtClean="0"/>
              <a:t>Cracked or split cords or plugs on electrical equipment.</a:t>
            </a:r>
            <a:endParaRPr lang="en-US" sz="2100" dirty="0"/>
          </a:p>
          <a:p>
            <a:r>
              <a:rPr lang="en-US" sz="2100" dirty="0" smtClean="0"/>
              <a:t>Overloaded extension cords or cords placed where </a:t>
            </a:r>
            <a:r>
              <a:rPr lang="en-US" sz="2100" dirty="0"/>
              <a:t>they may be stepped </a:t>
            </a:r>
            <a:r>
              <a:rPr lang="en-US" sz="2100" dirty="0" smtClean="0"/>
              <a:t>on.</a:t>
            </a:r>
          </a:p>
          <a:p>
            <a:r>
              <a:rPr lang="en-US" sz="2100" dirty="0" smtClean="0"/>
              <a:t>Dirty or greasy kitchen equipment.</a:t>
            </a:r>
          </a:p>
          <a:p>
            <a:r>
              <a:rPr lang="en-US" sz="2100" dirty="0" smtClean="0"/>
              <a:t>Full laundry lint screens.</a:t>
            </a:r>
          </a:p>
          <a:p>
            <a:r>
              <a:rPr lang="en-US" sz="2100" dirty="0" smtClean="0"/>
              <a:t>Any indicated malfunction of an oxygen machine or gas compressor.</a:t>
            </a:r>
          </a:p>
          <a:p>
            <a:r>
              <a:rPr lang="en-US" sz="2100" dirty="0" smtClean="0"/>
              <a:t>Improperly lubricated fan motors and worn drive belts.</a:t>
            </a:r>
            <a:endParaRPr lang="en-US" sz="2100" dirty="0"/>
          </a:p>
          <a:p>
            <a:r>
              <a:rPr lang="en-US" sz="2100" dirty="0" smtClean="0"/>
              <a:t>Lights in close proximity to paper or fabric.</a:t>
            </a:r>
          </a:p>
          <a:p>
            <a:r>
              <a:rPr lang="en-US" sz="2100" dirty="0" smtClean="0"/>
              <a:t>In use but unattended cooking equipment.</a:t>
            </a:r>
          </a:p>
          <a:p>
            <a:r>
              <a:rPr lang="en-US" sz="2100" dirty="0" smtClean="0"/>
              <a:t>Improperly maintained or malfunctioning heating</a:t>
            </a:r>
            <a:r>
              <a:rPr lang="en-US" sz="2100" dirty="0"/>
              <a:t>, </a:t>
            </a:r>
            <a:br>
              <a:rPr lang="en-US" sz="2100" dirty="0"/>
            </a:br>
            <a:r>
              <a:rPr lang="en-US" sz="2100" dirty="0"/>
              <a:t>ventilating, and cooling </a:t>
            </a:r>
            <a:r>
              <a:rPr lang="en-US" sz="2100" dirty="0" smtClean="0"/>
              <a:t>equipment.</a:t>
            </a:r>
          </a:p>
          <a:p>
            <a:r>
              <a:rPr lang="en-US" sz="2100" dirty="0" smtClean="0"/>
              <a:t>Office </a:t>
            </a:r>
            <a:r>
              <a:rPr lang="en-US" sz="2100" dirty="0"/>
              <a:t>equipment left running </a:t>
            </a:r>
            <a:r>
              <a:rPr lang="en-US" sz="2100" dirty="0" smtClean="0"/>
              <a:t>continuously. </a:t>
            </a:r>
            <a:r>
              <a:rPr lang="en-US" sz="2100" dirty="0"/>
              <a:t/>
            </a:r>
            <a:br>
              <a:rPr lang="en-US" sz="2100" dirty="0"/>
            </a:br>
            <a:endParaRPr lang="en-US" sz="2100" dirty="0"/>
          </a:p>
        </p:txBody>
      </p:sp>
    </p:spTree>
    <p:extLst>
      <p:ext uri="{BB962C8B-B14F-4D97-AF65-F5344CB8AC3E}">
        <p14:creationId xmlns:p14="http://schemas.microsoft.com/office/powerpoint/2010/main" val="2708543177"/>
      </p:ext>
    </p:extLst>
  </p:cSld>
  <p:clrMapOvr>
    <a:masterClrMapping/>
  </p:clrMapOvr>
  <mc:AlternateContent xmlns:mc="http://schemas.openxmlformats.org/markup-compatibility/2006" xmlns:p14="http://schemas.microsoft.com/office/powerpoint/2010/main">
    <mc:Choice Requires="p14">
      <p:transition spd="slow">
        <p14:prism isInverted="1"/>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6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6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 calcmode="lin" valueType="num">
                                      <p:cBhvr additive="base">
                                        <p:cTn id="6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Fire Response - Know the following: </a:t>
            </a:r>
            <a:br>
              <a:rPr lang="en-US" b="1" dirty="0"/>
            </a:br>
            <a:endParaRPr lang="en-US" b="1" dirty="0"/>
          </a:p>
        </p:txBody>
      </p:sp>
      <p:sp>
        <p:nvSpPr>
          <p:cNvPr id="3" name="Content Placeholder 2"/>
          <p:cNvSpPr>
            <a:spLocks noGrp="1"/>
          </p:cNvSpPr>
          <p:nvPr>
            <p:ph sz="quarter" idx="1"/>
          </p:nvPr>
        </p:nvSpPr>
        <p:spPr>
          <a:xfrm>
            <a:off x="457200" y="1094154"/>
            <a:ext cx="7467600" cy="5379798"/>
          </a:xfrm>
        </p:spPr>
        <p:txBody>
          <a:bodyPr/>
          <a:lstStyle/>
          <a:p>
            <a:r>
              <a:rPr lang="en-US" dirty="0"/>
              <a:t>Facility’s emergency plan. </a:t>
            </a:r>
            <a:endParaRPr lang="en-US" dirty="0" smtClean="0"/>
          </a:p>
          <a:p>
            <a:r>
              <a:rPr lang="en-US" dirty="0" smtClean="0"/>
              <a:t>Location </a:t>
            </a:r>
            <a:r>
              <a:rPr lang="en-US" dirty="0"/>
              <a:t>of fire alarms and how to operate them. </a:t>
            </a:r>
            <a:endParaRPr lang="en-US" dirty="0" smtClean="0"/>
          </a:p>
          <a:p>
            <a:r>
              <a:rPr lang="en-US" dirty="0" smtClean="0"/>
              <a:t>How </a:t>
            </a:r>
            <a:r>
              <a:rPr lang="en-US" dirty="0"/>
              <a:t>to shut off oxygen machines and other compressed </a:t>
            </a:r>
            <a:r>
              <a:rPr lang="en-US" dirty="0" smtClean="0"/>
              <a:t>gas systems</a:t>
            </a:r>
            <a:r>
              <a:rPr lang="en-US" dirty="0"/>
              <a:t>. </a:t>
            </a:r>
            <a:endParaRPr lang="en-US" dirty="0" smtClean="0"/>
          </a:p>
          <a:p>
            <a:r>
              <a:rPr lang="en-US" dirty="0" smtClean="0"/>
              <a:t>Location </a:t>
            </a:r>
            <a:r>
              <a:rPr lang="en-US" dirty="0"/>
              <a:t>of fire extinguishers and how to use </a:t>
            </a:r>
            <a:r>
              <a:rPr lang="en-US" dirty="0" smtClean="0"/>
              <a:t>them.</a:t>
            </a:r>
          </a:p>
          <a:p>
            <a:r>
              <a:rPr lang="en-US" dirty="0" smtClean="0"/>
              <a:t>How </a:t>
            </a:r>
            <a:r>
              <a:rPr lang="en-US" dirty="0"/>
              <a:t>to move patients safely and quickly if necessary. </a:t>
            </a:r>
          </a:p>
        </p:txBody>
      </p:sp>
      <p:pic>
        <p:nvPicPr>
          <p:cNvPr id="5" name="Picture 4"/>
          <p:cNvPicPr>
            <a:picLocks noChangeAspect="1"/>
          </p:cNvPicPr>
          <p:nvPr/>
        </p:nvPicPr>
        <p:blipFill>
          <a:blip r:embed="rId2"/>
          <a:stretch>
            <a:fillRect/>
          </a:stretch>
        </p:blipFill>
        <p:spPr>
          <a:xfrm>
            <a:off x="3360615" y="3775806"/>
            <a:ext cx="4728308" cy="2904393"/>
          </a:xfrm>
          <a:prstGeom prst="rect">
            <a:avLst/>
          </a:prstGeom>
        </p:spPr>
      </p:pic>
      <p:pic>
        <p:nvPicPr>
          <p:cNvPr id="6" name="Picture 5"/>
          <p:cNvPicPr>
            <a:picLocks noChangeAspect="1"/>
          </p:cNvPicPr>
          <p:nvPr/>
        </p:nvPicPr>
        <p:blipFill>
          <a:blip r:embed="rId3"/>
          <a:stretch>
            <a:fillRect/>
          </a:stretch>
        </p:blipFill>
        <p:spPr>
          <a:xfrm>
            <a:off x="234460" y="3775806"/>
            <a:ext cx="2950307" cy="2960141"/>
          </a:xfrm>
          <a:prstGeom prst="rect">
            <a:avLst/>
          </a:prstGeom>
        </p:spPr>
      </p:pic>
    </p:spTree>
    <p:extLst>
      <p:ext uri="{BB962C8B-B14F-4D97-AF65-F5344CB8AC3E}">
        <p14:creationId xmlns:p14="http://schemas.microsoft.com/office/powerpoint/2010/main" val="311675348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68255" y="508000"/>
            <a:ext cx="8538933" cy="6037386"/>
          </a:xfrm>
          <a:prstGeom prst="rect">
            <a:avLst/>
          </a:prstGeom>
        </p:spPr>
      </p:pic>
    </p:spTree>
    <p:extLst>
      <p:ext uri="{BB962C8B-B14F-4D97-AF65-F5344CB8AC3E}">
        <p14:creationId xmlns:p14="http://schemas.microsoft.com/office/powerpoint/2010/main" val="231868961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796</TotalTime>
  <Words>422</Words>
  <Application>Microsoft Office PowerPoint</Application>
  <PresentationFormat>On-screen Show (4:3)</PresentationFormat>
  <Paragraphs>55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Theme</vt:lpstr>
      <vt:lpstr>Fire Prevention &amp; Safety Practices Unit 5 Safety &amp; Governmental Regulations</vt:lpstr>
      <vt:lpstr>Rationale  Fires may occur at any time, as a result of overloaded wiring, smoking, improper chemical storage and various emergencies. Health care providers must recognize and respond to fire risk situations and use caution in protecting clients, families, other workers, as well as safeguarding hospital property and oneself.  </vt:lpstr>
      <vt:lpstr>Engage  Do you have a fire escape plan for your home?  Do all your family members know where the fire extinguishers are?  Do you have smoke alarms installed, and are they functioning properly?  Does the fire department know where water can be obtained near your home? </vt:lpstr>
      <vt:lpstr>PowerPoint Presentation</vt:lpstr>
      <vt:lpstr>Fire safety in health care facilities: hospitals, nursing homes, and clinics present a specialized response.</vt:lpstr>
      <vt:lpstr>Fire Hazards</vt:lpstr>
      <vt:lpstr>Another major fire hazard is faulty or improperly used equipment. All equipment should be checked on a routine schedule. Be especially attentive to the following equipment hazards:  </vt:lpstr>
      <vt:lpstr>Fire Response - Know the following:  </vt:lpstr>
      <vt:lpstr>PowerPoint Presentation</vt:lpstr>
      <vt:lpstr>Remember the RACE Against Fire  </vt:lpstr>
      <vt:lpstr>Types of Fire Extinguishers</vt:lpstr>
      <vt:lpstr>Activity  Develop an emergency action plan for your home &amp; discuss with your family.  Include 2 ways out of every room, a meeting place, and a “key” for smoke alarms/fire extinguishers.  Assessment Construct a fire safety brochure.</vt:lpstr>
    </vt:vector>
  </TitlesOfParts>
  <Company>Skyn Candles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Thieman</dc:creator>
  <cp:lastModifiedBy>Thieman, Jessica</cp:lastModifiedBy>
  <cp:revision>15</cp:revision>
  <cp:lastPrinted>2013-11-04T18:53:22Z</cp:lastPrinted>
  <dcterms:created xsi:type="dcterms:W3CDTF">2013-10-28T21:12:17Z</dcterms:created>
  <dcterms:modified xsi:type="dcterms:W3CDTF">2013-11-04T20:04:21Z</dcterms:modified>
</cp:coreProperties>
</file>