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57" r:id="rId3"/>
    <p:sldId id="259" r:id="rId4"/>
    <p:sldId id="260" r:id="rId5"/>
    <p:sldId id="267" r:id="rId6"/>
    <p:sldId id="261" r:id="rId7"/>
    <p:sldId id="262" r:id="rId8"/>
    <p:sldId id="263" r:id="rId9"/>
    <p:sldId id="264" r:id="rId10"/>
    <p:sldId id="265" r:id="rId11"/>
    <p:sldId id="266" r:id="rId12"/>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615" autoAdjust="0"/>
    <p:restoredTop sz="86406" autoAdjust="0"/>
  </p:normalViewPr>
  <p:slideViewPr>
    <p:cSldViewPr snapToGrid="0" snapToObjects="1">
      <p:cViewPr varScale="1">
        <p:scale>
          <a:sx n="63" d="100"/>
          <a:sy n="63" d="100"/>
        </p:scale>
        <p:origin x="-1104" y="-108"/>
      </p:cViewPr>
      <p:guideLst>
        <p:guide orient="horz" pos="2160"/>
        <p:guide pos="2880"/>
      </p:guideLst>
    </p:cSldViewPr>
  </p:slideViewPr>
  <p:outlineViewPr>
    <p:cViewPr>
      <p:scale>
        <a:sx n="33" d="100"/>
        <a:sy n="33" d="100"/>
      </p:scale>
      <p:origin x="0" y="417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EF7537B5-48FE-492E-9B40-71634B4D50B5}" type="datetimeFigureOut">
              <a:rPr lang="en-US" smtClean="0"/>
              <a:t>9/11/2013</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D42859CC-43A9-4B71-B5BE-4B062ABDFCF9}" type="slidenum">
              <a:rPr lang="en-US" smtClean="0"/>
              <a:t>‹#›</a:t>
            </a:fld>
            <a:endParaRPr lang="en-US"/>
          </a:p>
        </p:txBody>
      </p:sp>
    </p:spTree>
    <p:extLst>
      <p:ext uri="{BB962C8B-B14F-4D97-AF65-F5344CB8AC3E}">
        <p14:creationId xmlns:p14="http://schemas.microsoft.com/office/powerpoint/2010/main" val="871093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2859CC-43A9-4B71-B5BE-4B062ABDFCF9}" type="slidenum">
              <a:rPr lang="en-US" smtClean="0"/>
              <a:t>5</a:t>
            </a:fld>
            <a:endParaRPr lang="en-US"/>
          </a:p>
        </p:txBody>
      </p:sp>
    </p:spTree>
    <p:extLst>
      <p:ext uri="{BB962C8B-B14F-4D97-AF65-F5344CB8AC3E}">
        <p14:creationId xmlns:p14="http://schemas.microsoft.com/office/powerpoint/2010/main" val="29393905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3986C247-695B-4D7A-808A-32B2D33581D6}" type="datetimeFigureOut">
              <a:rPr lang="en-US" smtClean="0"/>
              <a:pPr/>
              <a:t>9/11/2013</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C419CC6F-9E97-4651-B21C-75D5E9A80B4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986C247-695B-4D7A-808A-32B2D33581D6}" type="datetimeFigureOut">
              <a:rPr lang="en-US" smtClean="0"/>
              <a:pPr/>
              <a:t>9/11/2013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19CC6F-9E97-4651-B21C-75D5E9A80B4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986C247-695B-4D7A-808A-32B2D33581D6}" type="datetimeFigureOut">
              <a:rPr lang="en-US" smtClean="0"/>
              <a:pPr/>
              <a:t>9/11/2013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19CC6F-9E97-4651-B21C-75D5E9A80B4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3986C247-695B-4D7A-808A-32B2D33581D6}" type="datetimeFigureOut">
              <a:rPr lang="en-US" smtClean="0"/>
              <a:pPr/>
              <a:t>9/11/2013</a:t>
            </a:fld>
            <a:endParaRPr lang="en-US"/>
          </a:p>
        </p:txBody>
      </p:sp>
      <p:sp>
        <p:nvSpPr>
          <p:cNvPr id="9" name="Slide Number Placeholder 8"/>
          <p:cNvSpPr>
            <a:spLocks noGrp="1"/>
          </p:cNvSpPr>
          <p:nvPr>
            <p:ph type="sldNum" sz="quarter" idx="15"/>
          </p:nvPr>
        </p:nvSpPr>
        <p:spPr/>
        <p:txBody>
          <a:bodyPr rtlCol="0"/>
          <a:lstStyle/>
          <a:p>
            <a:fld id="{C419CC6F-9E97-4651-B21C-75D5E9A80B4A}"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3986C247-695B-4D7A-808A-32B2D33581D6}" type="datetimeFigureOut">
              <a:rPr lang="en-US" smtClean="0"/>
              <a:pPr/>
              <a:t>9/11/2013</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C419CC6F-9E97-4651-B21C-75D5E9A80B4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3986C247-695B-4D7A-808A-32B2D33581D6}" type="datetimeFigureOut">
              <a:rPr lang="en-US" smtClean="0"/>
              <a:pPr/>
              <a:t>9/11/2013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19CC6F-9E97-4651-B21C-75D5E9A80B4A}"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3986C247-695B-4D7A-808A-32B2D33581D6}" type="datetimeFigureOut">
              <a:rPr lang="en-US" smtClean="0"/>
              <a:pPr/>
              <a:t>9/11/2013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19CC6F-9E97-4651-B21C-75D5E9A80B4A}"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3986C247-695B-4D7A-808A-32B2D33581D6}" type="datetimeFigureOut">
              <a:rPr lang="en-US" smtClean="0"/>
              <a:pPr/>
              <a:t>9/11/2013</a:t>
            </a:fld>
            <a:endParaRPr lang="en-US"/>
          </a:p>
        </p:txBody>
      </p:sp>
      <p:sp>
        <p:nvSpPr>
          <p:cNvPr id="7" name="Slide Number Placeholder 6"/>
          <p:cNvSpPr>
            <a:spLocks noGrp="1"/>
          </p:cNvSpPr>
          <p:nvPr>
            <p:ph type="sldNum" sz="quarter" idx="11"/>
          </p:nvPr>
        </p:nvSpPr>
        <p:spPr/>
        <p:txBody>
          <a:bodyPr rtlCol="0"/>
          <a:lstStyle/>
          <a:p>
            <a:fld id="{C419CC6F-9E97-4651-B21C-75D5E9A80B4A}"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86C247-695B-4D7A-808A-32B2D33581D6}" type="datetimeFigureOut">
              <a:rPr lang="en-US" smtClean="0"/>
              <a:pPr/>
              <a:t>9/11/2013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19CC6F-9E97-4651-B21C-75D5E9A80B4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3986C247-695B-4D7A-808A-32B2D33581D6}" type="datetimeFigureOut">
              <a:rPr lang="en-US" smtClean="0"/>
              <a:pPr/>
              <a:t>9/11/2013</a:t>
            </a:fld>
            <a:endParaRPr lang="en-US"/>
          </a:p>
        </p:txBody>
      </p:sp>
      <p:sp>
        <p:nvSpPr>
          <p:cNvPr id="22" name="Slide Number Placeholder 21"/>
          <p:cNvSpPr>
            <a:spLocks noGrp="1"/>
          </p:cNvSpPr>
          <p:nvPr>
            <p:ph type="sldNum" sz="quarter" idx="15"/>
          </p:nvPr>
        </p:nvSpPr>
        <p:spPr/>
        <p:txBody>
          <a:bodyPr rtlCol="0"/>
          <a:lstStyle/>
          <a:p>
            <a:fld id="{C419CC6F-9E97-4651-B21C-75D5E9A80B4A}"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Drag picture to placeholder or click icon to add</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3986C247-695B-4D7A-808A-32B2D33581D6}" type="datetimeFigureOut">
              <a:rPr lang="en-US" smtClean="0"/>
              <a:pPr/>
              <a:t>9/11/2013</a:t>
            </a:fld>
            <a:endParaRPr lang="en-US"/>
          </a:p>
        </p:txBody>
      </p:sp>
      <p:sp>
        <p:nvSpPr>
          <p:cNvPr id="18" name="Slide Number Placeholder 17"/>
          <p:cNvSpPr>
            <a:spLocks noGrp="1"/>
          </p:cNvSpPr>
          <p:nvPr>
            <p:ph type="sldNum" sz="quarter" idx="11"/>
          </p:nvPr>
        </p:nvSpPr>
        <p:spPr/>
        <p:txBody>
          <a:bodyPr rtlCol="0"/>
          <a:lstStyle/>
          <a:p>
            <a:fld id="{C419CC6F-9E97-4651-B21C-75D5E9A80B4A}"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3986C247-695B-4D7A-808A-32B2D33581D6}" type="datetimeFigureOut">
              <a:rPr lang="en-US" smtClean="0"/>
              <a:pPr/>
              <a:t>9/11/2013</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C419CC6F-9E97-4651-B21C-75D5E9A80B4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000" dirty="0" smtClean="0"/>
              <a:t>Problem Solving</a:t>
            </a:r>
            <a:r>
              <a:rPr lang="en-US" dirty="0" smtClean="0"/>
              <a:t/>
            </a:r>
            <a:br>
              <a:rPr lang="en-US" dirty="0" smtClean="0"/>
            </a:br>
            <a:r>
              <a:rPr lang="en-US" dirty="0" smtClean="0"/>
              <a:t>Unit 1 Leadership</a:t>
            </a:r>
            <a:endParaRPr lang="en-US" dirty="0"/>
          </a:p>
        </p:txBody>
      </p:sp>
      <p:sp>
        <p:nvSpPr>
          <p:cNvPr id="3" name="Subtitle 2"/>
          <p:cNvSpPr>
            <a:spLocks noGrp="1"/>
          </p:cNvSpPr>
          <p:nvPr>
            <p:ph type="subTitle" idx="1"/>
          </p:nvPr>
        </p:nvSpPr>
        <p:spPr/>
        <p:txBody>
          <a:bodyPr/>
          <a:lstStyle/>
          <a:p>
            <a:r>
              <a:rPr lang="en-US" dirty="0" smtClean="0"/>
              <a:t>Health Science</a:t>
            </a:r>
          </a:p>
          <a:p>
            <a:r>
              <a:rPr lang="en-US" dirty="0" smtClean="0"/>
              <a:t>Ms. Thieman</a:t>
            </a:r>
          </a:p>
          <a:p>
            <a:r>
              <a:rPr lang="en-US" dirty="0" smtClean="0"/>
              <a:t>2013-2014</a:t>
            </a:r>
            <a:endParaRPr lang="en-US" dirty="0"/>
          </a:p>
        </p:txBody>
      </p:sp>
      <p:pic>
        <p:nvPicPr>
          <p:cNvPr id="1028" name="Picture 4" descr="http://ts2.mm.bing.net/th?id=H.4607874019363797&amp;w=252&amp;h=188&amp;c=7&amp;rs=1&amp;url=http%3a%2f%2fwww.pmcol.ualberta.ca%2fugrad%2f400.html&amp;pid=1.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12920" y="290512"/>
            <a:ext cx="4476115" cy="33393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38390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kumimoji="0" lang="en-US" sz="3000" b="1" kern="1200" cap="small" baseline="0" dirty="0" smtClean="0">
                <a:solidFill>
                  <a:schemeClr val="tx2"/>
                </a:solidFill>
                <a:effectLst/>
                <a:latin typeface="+mj-lt"/>
                <a:ea typeface="+mj-ea"/>
                <a:cs typeface="+mj-cs"/>
              </a:rPr>
              <a:t>Activity </a:t>
            </a:r>
            <a:endParaRPr lang="en-US" dirty="0" smtClean="0"/>
          </a:p>
        </p:txBody>
      </p:sp>
      <p:sp>
        <p:nvSpPr>
          <p:cNvPr id="3" name="Content Placeholder 2"/>
          <p:cNvSpPr>
            <a:spLocks noGrp="1"/>
          </p:cNvSpPr>
          <p:nvPr>
            <p:ph sz="quarter" idx="1"/>
          </p:nvPr>
        </p:nvSpPr>
        <p:spPr/>
        <p:txBody>
          <a:bodyPr/>
          <a:lstStyle/>
          <a:p>
            <a:r>
              <a:rPr lang="en-US" cap="small" dirty="0">
                <a:solidFill>
                  <a:schemeClr val="tx2"/>
                </a:solidFill>
              </a:rPr>
              <a:t>Evaluate a healthcare issue, working in small groups (4 or 5). </a:t>
            </a:r>
            <a:endParaRPr lang="en-US" cap="small" dirty="0" smtClean="0">
              <a:solidFill>
                <a:schemeClr val="tx2"/>
              </a:solidFill>
            </a:endParaRPr>
          </a:p>
          <a:p>
            <a:r>
              <a:rPr lang="en-US" cap="small" dirty="0" smtClean="0">
                <a:solidFill>
                  <a:schemeClr val="tx2"/>
                </a:solidFill>
              </a:rPr>
              <a:t>Formulate </a:t>
            </a:r>
            <a:r>
              <a:rPr lang="en-US" cap="small" dirty="0">
                <a:solidFill>
                  <a:schemeClr val="tx2"/>
                </a:solidFill>
              </a:rPr>
              <a:t>an effective solution to the healthcare problem and validate it using resource materials. </a:t>
            </a:r>
          </a:p>
          <a:p>
            <a:r>
              <a:rPr lang="en-US" cap="small" dirty="0">
                <a:solidFill>
                  <a:schemeClr val="tx2"/>
                </a:solidFill>
              </a:rPr>
              <a:t>Present potential solutions to be critiqued by your peers. </a:t>
            </a:r>
            <a:endParaRPr lang="en-US" dirty="0"/>
          </a:p>
        </p:txBody>
      </p:sp>
    </p:spTree>
    <p:extLst>
      <p:ext uri="{BB962C8B-B14F-4D97-AF65-F5344CB8AC3E}">
        <p14:creationId xmlns:p14="http://schemas.microsoft.com/office/powerpoint/2010/main" val="26788313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Any questions???</a:t>
            </a:r>
            <a:endParaRPr lang="en-US" dirty="0"/>
          </a:p>
        </p:txBody>
      </p:sp>
      <p:sp>
        <p:nvSpPr>
          <p:cNvPr id="3" name="Text Placeholder 2"/>
          <p:cNvSpPr>
            <a:spLocks noGrp="1"/>
          </p:cNvSpPr>
          <p:nvPr>
            <p:ph type="body" idx="1"/>
          </p:nvPr>
        </p:nvSpPr>
        <p:spPr/>
        <p:txBody>
          <a:bodyPr/>
          <a:lstStyle/>
          <a:p>
            <a:r>
              <a:rPr lang="en-US" dirty="0" smtClean="0"/>
              <a:t> </a:t>
            </a:r>
            <a:endParaRPr lang="en-US" dirty="0"/>
          </a:p>
        </p:txBody>
      </p:sp>
    </p:spTree>
    <p:extLst>
      <p:ext uri="{BB962C8B-B14F-4D97-AF65-F5344CB8AC3E}">
        <p14:creationId xmlns:p14="http://schemas.microsoft.com/office/powerpoint/2010/main" val="11284646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17638"/>
            <a:ext cx="7467600" cy="1143000"/>
          </a:xfrm>
        </p:spPr>
        <p:txBody>
          <a:bodyPr>
            <a:normAutofit fontScale="90000"/>
          </a:bodyPr>
          <a:lstStyle/>
          <a:p>
            <a:r>
              <a:rPr kumimoji="0" lang="en-US" sz="3000" b="1" kern="1200" cap="small" baseline="0" dirty="0" smtClean="0">
                <a:solidFill>
                  <a:schemeClr val="tx2"/>
                </a:solidFill>
                <a:effectLst/>
                <a:latin typeface="+mj-lt"/>
                <a:ea typeface="+mj-ea"/>
                <a:cs typeface="+mj-cs"/>
              </a:rPr>
              <a:t>Rationale </a:t>
            </a:r>
            <a:endParaRPr lang="en-US" dirty="0" smtClean="0"/>
          </a:p>
          <a:p>
            <a:r>
              <a:rPr kumimoji="0" lang="en-US" sz="3000" b="0" kern="1200" cap="small" baseline="0" dirty="0" smtClean="0">
                <a:solidFill>
                  <a:schemeClr val="tx2"/>
                </a:solidFill>
                <a:effectLst/>
                <a:latin typeface="+mj-lt"/>
                <a:ea typeface="+mj-ea"/>
                <a:cs typeface="+mj-cs"/>
              </a:rPr>
              <a:t>Healthcare teams must rely on an evaluation of the factors involved in a decision, and the risks and consequences of their actions. </a:t>
            </a:r>
            <a:endParaRPr lang="en-US" dirty="0" smtClean="0"/>
          </a:p>
        </p:txBody>
      </p:sp>
      <p:sp>
        <p:nvSpPr>
          <p:cNvPr id="3" name="Content Placeholder 2"/>
          <p:cNvSpPr>
            <a:spLocks noGrp="1"/>
          </p:cNvSpPr>
          <p:nvPr>
            <p:ph sz="quarter" idx="1"/>
          </p:nvPr>
        </p:nvSpPr>
        <p:spPr>
          <a:xfrm>
            <a:off x="457200" y="3262922"/>
            <a:ext cx="7467600" cy="3211029"/>
          </a:xfrm>
        </p:spPr>
        <p:txBody>
          <a:bodyPr/>
          <a:lstStyle/>
          <a:p>
            <a:pPr marL="0" indent="0">
              <a:buNone/>
            </a:pPr>
            <a:r>
              <a:rPr lang="en-US" sz="2700" b="1" cap="small" dirty="0">
                <a:solidFill>
                  <a:schemeClr val="tx2"/>
                </a:solidFill>
              </a:rPr>
              <a:t>Objectives </a:t>
            </a:r>
            <a:endParaRPr lang="en-US" sz="2700" dirty="0"/>
          </a:p>
          <a:p>
            <a:pPr marL="0" indent="0">
              <a:buNone/>
            </a:pPr>
            <a:r>
              <a:rPr lang="en-US" cap="small" dirty="0">
                <a:solidFill>
                  <a:schemeClr val="tx2"/>
                </a:solidFill>
              </a:rPr>
              <a:t>Upon completion of this lesson, the student will be able to:</a:t>
            </a:r>
            <a:br>
              <a:rPr lang="en-US" cap="small" dirty="0">
                <a:solidFill>
                  <a:schemeClr val="tx2"/>
                </a:solidFill>
              </a:rPr>
            </a:br>
            <a:r>
              <a:rPr lang="en-US" cap="small" dirty="0">
                <a:solidFill>
                  <a:schemeClr val="tx2"/>
                </a:solidFill>
              </a:rPr>
              <a:t>􏰀 Adapt and utilize problem-solving skills to resolve conflicts. </a:t>
            </a:r>
            <a:endParaRPr lang="en-US" dirty="0"/>
          </a:p>
        </p:txBody>
      </p:sp>
    </p:spTree>
    <p:extLst>
      <p:ext uri="{BB962C8B-B14F-4D97-AF65-F5344CB8AC3E}">
        <p14:creationId xmlns:p14="http://schemas.microsoft.com/office/powerpoint/2010/main" val="36932164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72308"/>
            <a:ext cx="7467600" cy="4708768"/>
          </a:xfrm>
        </p:spPr>
        <p:txBody>
          <a:bodyPr>
            <a:normAutofit fontScale="90000"/>
          </a:bodyPr>
          <a:lstStyle/>
          <a:p>
            <a:r>
              <a:rPr kumimoji="0" lang="en-US" sz="3000" b="1" kern="1200" cap="small" baseline="0" dirty="0" smtClean="0">
                <a:solidFill>
                  <a:schemeClr val="tx2"/>
                </a:solidFill>
                <a:effectLst/>
                <a:latin typeface="+mj-lt"/>
                <a:ea typeface="+mj-ea"/>
                <a:cs typeface="+mj-cs"/>
              </a:rPr>
              <a:t>Engage </a:t>
            </a:r>
            <a:endParaRPr lang="en-US" dirty="0" smtClean="0"/>
          </a:p>
          <a:p>
            <a:r>
              <a:rPr kumimoji="0" lang="en-US" sz="3000" b="0" kern="1200" cap="small" baseline="0" dirty="0" smtClean="0">
                <a:solidFill>
                  <a:schemeClr val="tx2"/>
                </a:solidFill>
                <a:effectLst/>
                <a:latin typeface="+mj-lt"/>
                <a:ea typeface="+mj-ea"/>
                <a:cs typeface="+mj-cs"/>
              </a:rPr>
              <a:t>The team from the CDC in charge of investigating an outbreak of food-borne illnesses at a HOSA conference has requested your assistance. They would like you to develop a questionnaire for those who are ill, in order to determine the specific types of illnesses they have, how they got them, etc. </a:t>
            </a:r>
            <a:br>
              <a:rPr kumimoji="0" lang="en-US" sz="3000" b="0" kern="1200" cap="small" baseline="0" dirty="0" smtClean="0">
                <a:solidFill>
                  <a:schemeClr val="tx2"/>
                </a:solidFill>
                <a:effectLst/>
                <a:latin typeface="+mj-lt"/>
                <a:ea typeface="+mj-ea"/>
                <a:cs typeface="+mj-cs"/>
              </a:rPr>
            </a:br>
            <a:endParaRPr lang="en-US" dirty="0" smtClean="0"/>
          </a:p>
          <a:p>
            <a:r>
              <a:rPr kumimoji="0" lang="en-US" sz="3000" b="0" kern="1200" cap="small" baseline="0" dirty="0" smtClean="0">
                <a:solidFill>
                  <a:schemeClr val="tx2"/>
                </a:solidFill>
                <a:effectLst/>
                <a:latin typeface="+mj-lt"/>
                <a:ea typeface="+mj-ea"/>
                <a:cs typeface="+mj-cs"/>
              </a:rPr>
              <a:t>Where do you start? What do you do next? What help do you need? </a:t>
            </a:r>
            <a:endParaRPr lang="en-US" dirty="0" smtClean="0"/>
          </a:p>
          <a:p>
            <a:endParaRPr lang="en-US" dirty="0"/>
          </a:p>
        </p:txBody>
      </p:sp>
      <p:sp>
        <p:nvSpPr>
          <p:cNvPr id="3" name="Content Placeholder 2"/>
          <p:cNvSpPr>
            <a:spLocks noGrp="1"/>
          </p:cNvSpPr>
          <p:nvPr>
            <p:ph sz="quarter" idx="1"/>
          </p:nvPr>
        </p:nvSpPr>
        <p:spPr/>
        <p:txBody>
          <a:bodyPr/>
          <a:lstStyle/>
          <a:p>
            <a:pPr marL="0" indent="0">
              <a:buNone/>
            </a:pPr>
            <a:r>
              <a:rPr lang="en-US" dirty="0" smtClean="0"/>
              <a:t>  </a:t>
            </a:r>
            <a:endParaRPr lang="en-US" dirty="0"/>
          </a:p>
        </p:txBody>
      </p:sp>
    </p:spTree>
    <p:extLst>
      <p:ext uri="{BB962C8B-B14F-4D97-AF65-F5344CB8AC3E}">
        <p14:creationId xmlns:p14="http://schemas.microsoft.com/office/powerpoint/2010/main" val="25203861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696556"/>
            <a:ext cx="8139723" cy="1315906"/>
          </a:xfrm>
        </p:spPr>
        <p:txBody>
          <a:bodyPr>
            <a:normAutofit fontScale="90000"/>
          </a:bodyPr>
          <a:lstStyle/>
          <a:p>
            <a:r>
              <a:rPr kumimoji="0" lang="en-US" sz="3000" b="1" kern="1200" cap="small" baseline="0" dirty="0" smtClean="0">
                <a:solidFill>
                  <a:schemeClr val="tx2"/>
                </a:solidFill>
                <a:effectLst/>
              </a:rPr>
              <a:t>Problem solving involves a four step process</a:t>
            </a:r>
            <a:br>
              <a:rPr kumimoji="0" lang="en-US" sz="3000" b="1" kern="1200" cap="small" baseline="0" dirty="0" smtClean="0">
                <a:solidFill>
                  <a:schemeClr val="tx2"/>
                </a:solidFill>
                <a:effectLst/>
              </a:rPr>
            </a:br>
            <a:r>
              <a:rPr kumimoji="0" lang="en-US" sz="3000" b="1" kern="1200" cap="small" baseline="0" dirty="0" smtClean="0">
                <a:solidFill>
                  <a:schemeClr val="tx2"/>
                </a:solidFill>
                <a:effectLst/>
              </a:rPr>
              <a:t/>
            </a:r>
            <a:br>
              <a:rPr kumimoji="0" lang="en-US" sz="3000" b="1" kern="1200" cap="small" baseline="0" dirty="0" smtClean="0">
                <a:solidFill>
                  <a:schemeClr val="tx2"/>
                </a:solidFill>
                <a:effectLst/>
              </a:rPr>
            </a:br>
            <a:endParaRPr lang="en-US" b="1" dirty="0" smtClean="0"/>
          </a:p>
        </p:txBody>
      </p:sp>
      <p:sp>
        <p:nvSpPr>
          <p:cNvPr id="3" name="Content Placeholder 2"/>
          <p:cNvSpPr>
            <a:spLocks noGrp="1"/>
          </p:cNvSpPr>
          <p:nvPr>
            <p:ph sz="quarter" idx="1"/>
          </p:nvPr>
        </p:nvSpPr>
        <p:spPr>
          <a:xfrm>
            <a:off x="457200" y="2012462"/>
            <a:ext cx="7467600" cy="4461490"/>
          </a:xfrm>
        </p:spPr>
        <p:txBody>
          <a:bodyPr/>
          <a:lstStyle/>
          <a:p>
            <a:pPr marL="0" indent="0">
              <a:buNone/>
            </a:pPr>
            <a:endParaRPr lang="en-US" dirty="0" smtClean="0"/>
          </a:p>
          <a:p>
            <a:pPr marL="0" indent="0">
              <a:buNone/>
            </a:pPr>
            <a:endParaRPr lang="en-US" dirty="0"/>
          </a:p>
        </p:txBody>
      </p:sp>
      <p:sp>
        <p:nvSpPr>
          <p:cNvPr id="5" name="TextBox 4"/>
          <p:cNvSpPr txBox="1"/>
          <p:nvPr/>
        </p:nvSpPr>
        <p:spPr>
          <a:xfrm>
            <a:off x="457201" y="1580907"/>
            <a:ext cx="7467599" cy="2677656"/>
          </a:xfrm>
          <a:prstGeom prst="rect">
            <a:avLst/>
          </a:prstGeom>
          <a:noFill/>
        </p:spPr>
        <p:txBody>
          <a:bodyPr wrap="square" rtlCol="0">
            <a:spAutoFit/>
          </a:bodyPr>
          <a:lstStyle/>
          <a:p>
            <a:pPr marL="514350" indent="-514350">
              <a:buFont typeface="Wingdings" charset="2"/>
              <a:buChar char="§"/>
            </a:pPr>
            <a:r>
              <a:rPr lang="en-US" sz="2800" cap="small" dirty="0" smtClean="0">
                <a:solidFill>
                  <a:schemeClr val="tx2"/>
                </a:solidFill>
              </a:rPr>
              <a:t>Identify </a:t>
            </a:r>
            <a:r>
              <a:rPr lang="en-US" sz="2800" cap="small" dirty="0">
                <a:solidFill>
                  <a:schemeClr val="tx2"/>
                </a:solidFill>
              </a:rPr>
              <a:t>the problem</a:t>
            </a:r>
            <a:r>
              <a:rPr lang="en-US" sz="2800" cap="small" dirty="0" smtClean="0">
                <a:solidFill>
                  <a:schemeClr val="tx2"/>
                </a:solidFill>
              </a:rPr>
              <a:t>.</a:t>
            </a:r>
            <a:endParaRPr lang="en-US" sz="2800" cap="small" dirty="0">
              <a:solidFill>
                <a:schemeClr val="tx2"/>
              </a:solidFill>
            </a:endParaRPr>
          </a:p>
          <a:p>
            <a:pPr marL="514350" indent="-514350">
              <a:buFont typeface="Wingdings" charset="2"/>
              <a:buChar char="§"/>
            </a:pPr>
            <a:r>
              <a:rPr lang="en-US" sz="2800" cap="small" dirty="0" smtClean="0">
                <a:solidFill>
                  <a:schemeClr val="tx2"/>
                </a:solidFill>
              </a:rPr>
              <a:t>List </a:t>
            </a:r>
            <a:r>
              <a:rPr lang="en-US" sz="2800" cap="small" dirty="0">
                <a:solidFill>
                  <a:schemeClr val="tx2"/>
                </a:solidFill>
              </a:rPr>
              <a:t>all </a:t>
            </a:r>
            <a:r>
              <a:rPr lang="en-US" sz="2800" cap="small" dirty="0" smtClean="0">
                <a:solidFill>
                  <a:schemeClr val="tx2"/>
                </a:solidFill>
              </a:rPr>
              <a:t>alternatives.</a:t>
            </a:r>
            <a:endParaRPr lang="en-US" sz="2800" cap="small" dirty="0">
              <a:solidFill>
                <a:schemeClr val="tx2"/>
              </a:solidFill>
            </a:endParaRPr>
          </a:p>
          <a:p>
            <a:pPr marL="514350" indent="-514350">
              <a:buFont typeface="Wingdings" charset="2"/>
              <a:buChar char="§"/>
            </a:pPr>
            <a:r>
              <a:rPr lang="en-US" sz="2800" cap="small" dirty="0" smtClean="0">
                <a:solidFill>
                  <a:schemeClr val="tx2"/>
                </a:solidFill>
              </a:rPr>
              <a:t>Name </a:t>
            </a:r>
            <a:r>
              <a:rPr lang="en-US" sz="2800" cap="small" dirty="0">
                <a:solidFill>
                  <a:schemeClr val="tx2"/>
                </a:solidFill>
              </a:rPr>
              <a:t>the consequences of the alternatives. </a:t>
            </a:r>
          </a:p>
          <a:p>
            <a:pPr marL="514350" indent="-514350">
              <a:buFont typeface="Wingdings" charset="2"/>
              <a:buChar char="§"/>
            </a:pPr>
            <a:r>
              <a:rPr lang="en-US" sz="2800" cap="small" dirty="0" smtClean="0">
                <a:solidFill>
                  <a:schemeClr val="tx2"/>
                </a:solidFill>
              </a:rPr>
              <a:t>Evaluate </a:t>
            </a:r>
            <a:r>
              <a:rPr lang="en-US" sz="2800" cap="small" dirty="0">
                <a:solidFill>
                  <a:schemeClr val="tx2"/>
                </a:solidFill>
              </a:rPr>
              <a:t>and choose the best course of action. </a:t>
            </a:r>
            <a:endParaRPr lang="en-US" sz="2800" dirty="0"/>
          </a:p>
        </p:txBody>
      </p:sp>
      <p:pic>
        <p:nvPicPr>
          <p:cNvPr id="2050" name="Picture 2" descr="http://ts2.mm.bing.net/th?id=H.4662415742664989&amp;w=173&amp;h=173&amp;c=7&amp;rs=1&amp;url=http%3a%2f%2fzaiwar.com%2flogin%2fpeople-problem-solving&amp;pid=1.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09161" y="3908553"/>
            <a:ext cx="2763520" cy="27635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51947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descr="http://mihaelasharkova.files.wordpress.com/2011/05/5steploop2.jp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384642" y="200574"/>
            <a:ext cx="7694870" cy="61392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541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kumimoji="0" lang="en-US" sz="3000" b="1" kern="1200" cap="small" baseline="0" dirty="0" smtClean="0">
                <a:solidFill>
                  <a:schemeClr val="tx2"/>
                </a:solidFill>
                <a:effectLst/>
              </a:rPr>
              <a:t>Step</a:t>
            </a:r>
            <a:r>
              <a:rPr kumimoji="0" lang="en-US" sz="3000" b="1" kern="1200" cap="small" dirty="0" smtClean="0">
                <a:solidFill>
                  <a:schemeClr val="tx2"/>
                </a:solidFill>
                <a:effectLst/>
              </a:rPr>
              <a:t> 1</a:t>
            </a:r>
            <a:endParaRPr lang="en-US" b="1" dirty="0" smtClean="0"/>
          </a:p>
        </p:txBody>
      </p:sp>
      <p:sp>
        <p:nvSpPr>
          <p:cNvPr id="3" name="Content Placeholder 2"/>
          <p:cNvSpPr>
            <a:spLocks noGrp="1"/>
          </p:cNvSpPr>
          <p:nvPr>
            <p:ph sz="quarter" idx="1"/>
          </p:nvPr>
        </p:nvSpPr>
        <p:spPr/>
        <p:txBody>
          <a:bodyPr>
            <a:normAutofit/>
          </a:bodyPr>
          <a:lstStyle/>
          <a:p>
            <a:r>
              <a:rPr lang="en-US" cap="small" dirty="0" smtClean="0">
                <a:solidFill>
                  <a:schemeClr val="tx2"/>
                </a:solidFill>
              </a:rPr>
              <a:t>The true problem must be clearly understood and identified.</a:t>
            </a:r>
          </a:p>
          <a:p>
            <a:pPr lvl="1"/>
            <a:r>
              <a:rPr lang="en-US" sz="2400" cap="small" dirty="0" smtClean="0">
                <a:solidFill>
                  <a:schemeClr val="tx2"/>
                </a:solidFill>
              </a:rPr>
              <a:t>Gather </a:t>
            </a:r>
            <a:r>
              <a:rPr lang="en-US" sz="2400" cap="small" dirty="0">
                <a:solidFill>
                  <a:schemeClr val="tx2"/>
                </a:solidFill>
              </a:rPr>
              <a:t>all the facts [assemble all the information]</a:t>
            </a:r>
            <a:r>
              <a:rPr lang="en-US" sz="2400" cap="small" dirty="0" smtClean="0">
                <a:solidFill>
                  <a:schemeClr val="tx2"/>
                </a:solidFill>
              </a:rPr>
              <a:t>.</a:t>
            </a:r>
            <a:endParaRPr lang="en-US" sz="2400" cap="small" dirty="0">
              <a:solidFill>
                <a:schemeClr val="tx2"/>
              </a:solidFill>
            </a:endParaRPr>
          </a:p>
          <a:p>
            <a:pPr lvl="1"/>
            <a:r>
              <a:rPr lang="en-US" sz="2400" cap="small" dirty="0" smtClean="0">
                <a:solidFill>
                  <a:schemeClr val="tx2"/>
                </a:solidFill>
              </a:rPr>
              <a:t>Ask </a:t>
            </a:r>
            <a:r>
              <a:rPr lang="en-US" sz="2400" cap="small" dirty="0">
                <a:solidFill>
                  <a:schemeClr val="tx2"/>
                </a:solidFill>
              </a:rPr>
              <a:t>specific questions</a:t>
            </a:r>
            <a:r>
              <a:rPr lang="en-US" sz="2400" cap="small" dirty="0" smtClean="0">
                <a:solidFill>
                  <a:schemeClr val="tx2"/>
                </a:solidFill>
              </a:rPr>
              <a:t>. </a:t>
            </a:r>
          </a:p>
          <a:p>
            <a:pPr lvl="1"/>
            <a:r>
              <a:rPr lang="en-US" sz="2400" cap="small" dirty="0" smtClean="0">
                <a:solidFill>
                  <a:schemeClr val="tx2"/>
                </a:solidFill>
              </a:rPr>
              <a:t>Stay </a:t>
            </a:r>
            <a:r>
              <a:rPr lang="en-US" sz="2400" cap="small" dirty="0">
                <a:solidFill>
                  <a:schemeClr val="tx2"/>
                </a:solidFill>
              </a:rPr>
              <a:t>as objective as possible. </a:t>
            </a:r>
            <a:endParaRPr lang="en-US" sz="2400" dirty="0"/>
          </a:p>
        </p:txBody>
      </p:sp>
      <p:pic>
        <p:nvPicPr>
          <p:cNvPr id="5122" name="Picture 2" descr="http://www.laughnessmonster.com/wp-content/uploads/2013/02/Problem-Solving.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5305727" y="4051934"/>
            <a:ext cx="2619073" cy="26384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219683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ts2.mm.bing.net/th?id=H.4790573274170101&amp;pid=1.7"/>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5394959" y="3860164"/>
            <a:ext cx="2723515" cy="272351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a:bodyPr>
          <a:lstStyle/>
          <a:p>
            <a:r>
              <a:rPr kumimoji="0" lang="en-US" sz="3000" b="1" kern="1200" cap="small" baseline="0" dirty="0" smtClean="0">
                <a:solidFill>
                  <a:schemeClr val="tx2"/>
                </a:solidFill>
                <a:effectLst/>
                <a:latin typeface="+mj-lt"/>
                <a:ea typeface="+mj-ea"/>
                <a:cs typeface="+mj-cs"/>
              </a:rPr>
              <a:t>Step 2 </a:t>
            </a:r>
          </a:p>
        </p:txBody>
      </p:sp>
      <p:sp>
        <p:nvSpPr>
          <p:cNvPr id="3" name="Content Placeholder 2"/>
          <p:cNvSpPr>
            <a:spLocks noGrp="1"/>
          </p:cNvSpPr>
          <p:nvPr>
            <p:ph sz="quarter" idx="1"/>
          </p:nvPr>
        </p:nvSpPr>
        <p:spPr/>
        <p:txBody>
          <a:bodyPr>
            <a:normAutofit/>
          </a:bodyPr>
          <a:lstStyle/>
          <a:p>
            <a:r>
              <a:rPr lang="en-US" cap="small" dirty="0">
                <a:solidFill>
                  <a:schemeClr val="tx2"/>
                </a:solidFill>
              </a:rPr>
              <a:t>Once the problem is identified, brainstorm possible solutions. Rules for brainstorming: </a:t>
            </a:r>
            <a:endParaRPr lang="en-US" dirty="0"/>
          </a:p>
          <a:p>
            <a:pPr lvl="1"/>
            <a:r>
              <a:rPr lang="en-US" cap="small" dirty="0">
                <a:solidFill>
                  <a:schemeClr val="tx2"/>
                </a:solidFill>
              </a:rPr>
              <a:t>Limit the discussion to one issue or problem. </a:t>
            </a:r>
          </a:p>
          <a:p>
            <a:pPr lvl="1"/>
            <a:r>
              <a:rPr lang="en-US" cap="small" dirty="0">
                <a:solidFill>
                  <a:schemeClr val="tx2"/>
                </a:solidFill>
              </a:rPr>
              <a:t>Set a time limit to encourage creativity and quick thinking. </a:t>
            </a:r>
          </a:p>
          <a:p>
            <a:pPr lvl="1"/>
            <a:r>
              <a:rPr lang="en-US" cap="small" dirty="0">
                <a:solidFill>
                  <a:schemeClr val="tx2"/>
                </a:solidFill>
              </a:rPr>
              <a:t>No evaluating of any kind is allowed. The goal is quantity, </a:t>
            </a:r>
            <a:r>
              <a:rPr lang="en-US" cap="small" dirty="0" smtClean="0">
                <a:solidFill>
                  <a:schemeClr val="tx2"/>
                </a:solidFill>
              </a:rPr>
              <a:t>not quality</a:t>
            </a:r>
            <a:r>
              <a:rPr lang="en-US" cap="small" dirty="0">
                <a:solidFill>
                  <a:schemeClr val="tx2"/>
                </a:solidFill>
              </a:rPr>
              <a:t>. </a:t>
            </a:r>
          </a:p>
          <a:p>
            <a:pPr lvl="1"/>
            <a:r>
              <a:rPr lang="en-US" cap="small" dirty="0">
                <a:solidFill>
                  <a:schemeClr val="tx2"/>
                </a:solidFill>
              </a:rPr>
              <a:t>Encourage members to build on what </a:t>
            </a:r>
            <a:endParaRPr lang="en-US" cap="small" dirty="0" smtClean="0">
              <a:solidFill>
                <a:schemeClr val="tx2"/>
              </a:solidFill>
            </a:endParaRPr>
          </a:p>
          <a:p>
            <a:pPr marL="365760" lvl="1" indent="0">
              <a:buNone/>
            </a:pPr>
            <a:r>
              <a:rPr lang="en-US" cap="small" dirty="0">
                <a:solidFill>
                  <a:schemeClr val="tx2"/>
                </a:solidFill>
              </a:rPr>
              <a:t>	</a:t>
            </a:r>
            <a:r>
              <a:rPr lang="en-US" cap="small" dirty="0" smtClean="0">
                <a:solidFill>
                  <a:schemeClr val="tx2"/>
                </a:solidFill>
              </a:rPr>
              <a:t>has </a:t>
            </a:r>
            <a:r>
              <a:rPr lang="en-US" cap="small" dirty="0">
                <a:solidFill>
                  <a:schemeClr val="tx2"/>
                </a:solidFill>
              </a:rPr>
              <a:t>been said and modify </a:t>
            </a:r>
            <a:r>
              <a:rPr lang="en-US" cap="small" dirty="0" smtClean="0">
                <a:solidFill>
                  <a:schemeClr val="tx2"/>
                </a:solidFill>
              </a:rPr>
              <a:t>the </a:t>
            </a:r>
            <a:r>
              <a:rPr lang="en-US" cap="small" dirty="0">
                <a:solidFill>
                  <a:schemeClr val="tx2"/>
                </a:solidFill>
              </a:rPr>
              <a:t>ideas. </a:t>
            </a:r>
          </a:p>
          <a:p>
            <a:pPr lvl="1"/>
            <a:r>
              <a:rPr lang="en-US" cap="small" dirty="0">
                <a:solidFill>
                  <a:schemeClr val="tx2"/>
                </a:solidFill>
              </a:rPr>
              <a:t>Have a recorder write down every idea. </a:t>
            </a:r>
            <a:endParaRPr lang="en-US" dirty="0"/>
          </a:p>
        </p:txBody>
      </p:sp>
    </p:spTree>
    <p:extLst>
      <p:ext uri="{BB962C8B-B14F-4D97-AF65-F5344CB8AC3E}">
        <p14:creationId xmlns:p14="http://schemas.microsoft.com/office/powerpoint/2010/main" val="24701992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kumimoji="0" lang="en-US" sz="3000" b="1" kern="1200" cap="small" baseline="0" dirty="0" smtClean="0">
                <a:solidFill>
                  <a:schemeClr val="tx2"/>
                </a:solidFill>
                <a:effectLst/>
              </a:rPr>
              <a:t>Step 3</a:t>
            </a:r>
            <a:endParaRPr lang="en-US" b="1" dirty="0" smtClean="0"/>
          </a:p>
        </p:txBody>
      </p:sp>
      <p:sp>
        <p:nvSpPr>
          <p:cNvPr id="3" name="Content Placeholder 2"/>
          <p:cNvSpPr>
            <a:spLocks noGrp="1"/>
          </p:cNvSpPr>
          <p:nvPr>
            <p:ph sz="quarter" idx="1"/>
          </p:nvPr>
        </p:nvSpPr>
        <p:spPr/>
        <p:txBody>
          <a:bodyPr/>
          <a:lstStyle/>
          <a:p>
            <a:r>
              <a:rPr lang="en-US" cap="small" dirty="0">
                <a:solidFill>
                  <a:schemeClr val="tx2"/>
                </a:solidFill>
              </a:rPr>
              <a:t>Identify all the possible consequences that might result from the possible </a:t>
            </a:r>
            <a:r>
              <a:rPr lang="en-US" cap="small" dirty="0" smtClean="0">
                <a:solidFill>
                  <a:schemeClr val="tx2"/>
                </a:solidFill>
              </a:rPr>
              <a:t>alternatives.</a:t>
            </a:r>
          </a:p>
          <a:p>
            <a:r>
              <a:rPr lang="en-US" cap="small" dirty="0" smtClean="0">
                <a:solidFill>
                  <a:schemeClr val="tx2"/>
                </a:solidFill>
              </a:rPr>
              <a:t>These </a:t>
            </a:r>
            <a:r>
              <a:rPr lang="en-US" cap="small" dirty="0">
                <a:solidFill>
                  <a:schemeClr val="tx2"/>
                </a:solidFill>
              </a:rPr>
              <a:t>may be good or bad outcomes. </a:t>
            </a:r>
            <a:endParaRPr lang="en-US" cap="small" dirty="0" smtClean="0">
              <a:solidFill>
                <a:schemeClr val="tx2"/>
              </a:solidFill>
            </a:endParaRPr>
          </a:p>
          <a:p>
            <a:r>
              <a:rPr lang="en-US" cap="small" dirty="0" smtClean="0">
                <a:solidFill>
                  <a:schemeClr val="tx2"/>
                </a:solidFill>
              </a:rPr>
              <a:t>Depending </a:t>
            </a:r>
            <a:r>
              <a:rPr lang="en-US" cap="small" dirty="0">
                <a:solidFill>
                  <a:schemeClr val="tx2"/>
                </a:solidFill>
              </a:rPr>
              <a:t>on the problem, the group may want to divide and research </a:t>
            </a:r>
            <a:r>
              <a:rPr lang="en-US" cap="small" dirty="0" smtClean="0">
                <a:solidFill>
                  <a:schemeClr val="tx2"/>
                </a:solidFill>
              </a:rPr>
              <a:t>possible solutions before identifying consequences. </a:t>
            </a:r>
            <a:endParaRPr lang="en-US" dirty="0"/>
          </a:p>
        </p:txBody>
      </p:sp>
      <p:pic>
        <p:nvPicPr>
          <p:cNvPr id="7170" name="Picture 2" descr="http://www.artandartdeadlines.com/wp-content/uploads/2012/02/Read-the-Consequences-Full-Call-from-the-Arc-Gallery-in-San-Francisco.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792480" y="4099560"/>
            <a:ext cx="2522220" cy="25222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87549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kumimoji="0" lang="en-US" sz="3000" b="1" kern="1200" cap="small" baseline="0" dirty="0" smtClean="0">
                <a:solidFill>
                  <a:schemeClr val="tx2"/>
                </a:solidFill>
                <a:effectLst/>
              </a:rPr>
              <a:t>Step 4</a:t>
            </a:r>
            <a:endParaRPr lang="en-US" b="1" dirty="0" smtClean="0"/>
          </a:p>
        </p:txBody>
      </p:sp>
      <p:sp>
        <p:nvSpPr>
          <p:cNvPr id="3" name="Content Placeholder 2"/>
          <p:cNvSpPr>
            <a:spLocks noGrp="1"/>
          </p:cNvSpPr>
          <p:nvPr>
            <p:ph sz="quarter" idx="1"/>
          </p:nvPr>
        </p:nvSpPr>
        <p:spPr/>
        <p:txBody>
          <a:bodyPr/>
          <a:lstStyle/>
          <a:p>
            <a:r>
              <a:rPr lang="en-US" cap="small" dirty="0">
                <a:solidFill>
                  <a:schemeClr val="tx2"/>
                </a:solidFill>
              </a:rPr>
              <a:t>Label each consequence as a positive (good) or negative (bad) factor. </a:t>
            </a:r>
            <a:endParaRPr lang="en-US" cap="small" dirty="0" smtClean="0">
              <a:solidFill>
                <a:schemeClr val="tx2"/>
              </a:solidFill>
            </a:endParaRPr>
          </a:p>
          <a:p>
            <a:r>
              <a:rPr lang="en-US" cap="small" dirty="0" smtClean="0">
                <a:solidFill>
                  <a:schemeClr val="tx2"/>
                </a:solidFill>
              </a:rPr>
              <a:t>Rank </a:t>
            </a:r>
            <a:r>
              <a:rPr lang="en-US" cap="small" dirty="0">
                <a:solidFill>
                  <a:schemeClr val="tx2"/>
                </a:solidFill>
              </a:rPr>
              <a:t>ideas according to those that have the greatest potential for success. </a:t>
            </a:r>
            <a:endParaRPr lang="en-US" cap="small" dirty="0" smtClean="0">
              <a:solidFill>
                <a:schemeClr val="tx2"/>
              </a:solidFill>
            </a:endParaRPr>
          </a:p>
          <a:p>
            <a:r>
              <a:rPr lang="en-US" cap="small" dirty="0" smtClean="0">
                <a:solidFill>
                  <a:schemeClr val="tx2"/>
                </a:solidFill>
              </a:rPr>
              <a:t>Finally</a:t>
            </a:r>
            <a:r>
              <a:rPr lang="en-US" cap="small" dirty="0">
                <a:solidFill>
                  <a:schemeClr val="tx2"/>
                </a:solidFill>
              </a:rPr>
              <a:t>, chose a solution to the problem. </a:t>
            </a:r>
            <a:endParaRPr lang="en-US" dirty="0"/>
          </a:p>
        </p:txBody>
      </p:sp>
      <p:pic>
        <p:nvPicPr>
          <p:cNvPr id="3074" name="Picture 2" descr="http://ts4.mm.bing.net/th?id=H.4829721894519523&amp;w=313&amp;h=139&amp;c=7&amp;rs=1&amp;url=http%3a%2f%2fblog.29daysto.com%2f2011%2f02%2f16%2f5-steps-to-solving-problems-will-make-you-indispensible%2f&amp;pid=1.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76655" y="3669451"/>
            <a:ext cx="6748145" cy="29967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372426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fault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BlackTie">
      <a:maj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Theme.thmx</Template>
  <TotalTime>1524</TotalTime>
  <Words>353</Words>
  <Application>Microsoft Office PowerPoint</Application>
  <PresentationFormat>On-screen Show (4:3)</PresentationFormat>
  <Paragraphs>45</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Default Theme</vt:lpstr>
      <vt:lpstr>Problem Solving Unit 1 Leadership</vt:lpstr>
      <vt:lpstr>Rationale  Healthcare teams must rely on an evaluation of the factors involved in a decision, and the risks and consequences of their actions. </vt:lpstr>
      <vt:lpstr>Engage  The team from the CDC in charge of investigating an outbreak of food-borne illnesses at a HOSA conference has requested your assistance. They would like you to develop a questionnaire for those who are ill, in order to determine the specific types of illnesses they have, how they got them, etc.   Where do you start? What do you do next? What help do you need?  </vt:lpstr>
      <vt:lpstr>Problem solving involves a four step process  </vt:lpstr>
      <vt:lpstr>PowerPoint Presentation</vt:lpstr>
      <vt:lpstr>Step 1</vt:lpstr>
      <vt:lpstr>Step 2 </vt:lpstr>
      <vt:lpstr>Step 3</vt:lpstr>
      <vt:lpstr>Step 4</vt:lpstr>
      <vt:lpstr>Activity </vt:lpstr>
      <vt:lpstr>Any questions???</vt:lpstr>
    </vt:vector>
  </TitlesOfParts>
  <Company>Skyn Candles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Problem Solving Unit 1 Leadership</dc:title>
  <dc:creator>Jessica Thieman</dc:creator>
  <cp:lastModifiedBy>Thieman, Jessica</cp:lastModifiedBy>
  <cp:revision>6</cp:revision>
  <dcterms:created xsi:type="dcterms:W3CDTF">2013-09-11T11:47:08Z</dcterms:created>
  <dcterms:modified xsi:type="dcterms:W3CDTF">2013-09-12T14:26:59Z</dcterms:modified>
</cp:coreProperties>
</file>