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8" r:id="rId8"/>
    <p:sldId id="263" r:id="rId9"/>
    <p:sldId id="264" r:id="rId10"/>
    <p:sldId id="265" r:id="rId11"/>
    <p:sldId id="266" r:id="rId12"/>
    <p:sldId id="267" r:id="rId13"/>
    <p:sldId id="257"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06" autoAdjust="0"/>
  </p:normalViewPr>
  <p:slideViewPr>
    <p:cSldViewPr snapToGrid="0" snapToObjects="1">
      <p:cViewPr varScale="1">
        <p:scale>
          <a:sx n="74" d="100"/>
          <a:sy n="74" d="100"/>
        </p:scale>
        <p:origin x="-774" y="-90"/>
      </p:cViewPr>
      <p:guideLst>
        <p:guide orient="horz" pos="2160"/>
        <p:guide pos="2880"/>
      </p:guideLst>
    </p:cSldViewPr>
  </p:slideViewPr>
  <p:outlineViewPr>
    <p:cViewPr>
      <p:scale>
        <a:sx n="33" d="100"/>
        <a:sy n="33" d="100"/>
      </p:scale>
      <p:origin x="0" y="189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986C247-695B-4D7A-808A-32B2D33581D6}" type="datetimeFigureOut">
              <a:rPr lang="en-US" smtClean="0"/>
              <a:pPr/>
              <a:t>10/23/2013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419CC6F-9E97-4651-B21C-75D5E9A80B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6C247-695B-4D7A-808A-32B2D33581D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6C247-695B-4D7A-808A-32B2D33581D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986C247-695B-4D7A-808A-32B2D33581D6}" type="datetimeFigureOut">
              <a:rPr lang="en-US" smtClean="0"/>
              <a:pPr/>
              <a:t>10/23/2013</a:t>
            </a:fld>
            <a:endParaRPr lang="en-US"/>
          </a:p>
        </p:txBody>
      </p:sp>
      <p:sp>
        <p:nvSpPr>
          <p:cNvPr id="9" name="Slide Number Placeholder 8"/>
          <p:cNvSpPr>
            <a:spLocks noGrp="1"/>
          </p:cNvSpPr>
          <p:nvPr>
            <p:ph type="sldNum" sz="quarter" idx="15"/>
          </p:nvPr>
        </p:nvSpPr>
        <p:spPr/>
        <p:txBody>
          <a:bodyPr rtlCol="0"/>
          <a:lstStyle/>
          <a:p>
            <a:fld id="{C419CC6F-9E97-4651-B21C-75D5E9A80B4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986C247-695B-4D7A-808A-32B2D33581D6}" type="datetimeFigureOut">
              <a:rPr lang="en-US" smtClean="0"/>
              <a:pPr/>
              <a:t>10/23/2013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19CC6F-9E97-4651-B21C-75D5E9A80B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86C247-695B-4D7A-808A-32B2D33581D6}"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9CC6F-9E97-4651-B21C-75D5E9A80B4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986C247-695B-4D7A-808A-32B2D33581D6}"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9CC6F-9E97-4651-B21C-75D5E9A80B4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986C247-695B-4D7A-808A-32B2D33581D6}" type="datetimeFigureOut">
              <a:rPr lang="en-US" smtClean="0"/>
              <a:pPr/>
              <a:t>10/23/2013</a:t>
            </a:fld>
            <a:endParaRPr lang="en-US"/>
          </a:p>
        </p:txBody>
      </p:sp>
      <p:sp>
        <p:nvSpPr>
          <p:cNvPr id="7" name="Slide Number Placeholder 6"/>
          <p:cNvSpPr>
            <a:spLocks noGrp="1"/>
          </p:cNvSpPr>
          <p:nvPr>
            <p:ph type="sldNum" sz="quarter" idx="11"/>
          </p:nvPr>
        </p:nvSpPr>
        <p:spPr/>
        <p:txBody>
          <a:bodyPr rtlCol="0"/>
          <a:lstStyle/>
          <a:p>
            <a:fld id="{C419CC6F-9E97-4651-B21C-75D5E9A80B4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6C247-695B-4D7A-808A-32B2D33581D6}"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986C247-695B-4D7A-808A-32B2D33581D6}" type="datetimeFigureOut">
              <a:rPr lang="en-US" smtClean="0"/>
              <a:pPr/>
              <a:t>10/23/2013</a:t>
            </a:fld>
            <a:endParaRPr lang="en-US"/>
          </a:p>
        </p:txBody>
      </p:sp>
      <p:sp>
        <p:nvSpPr>
          <p:cNvPr id="22" name="Slide Number Placeholder 21"/>
          <p:cNvSpPr>
            <a:spLocks noGrp="1"/>
          </p:cNvSpPr>
          <p:nvPr>
            <p:ph type="sldNum" sz="quarter" idx="15"/>
          </p:nvPr>
        </p:nvSpPr>
        <p:spPr/>
        <p:txBody>
          <a:bodyPr rtlCol="0"/>
          <a:lstStyle/>
          <a:p>
            <a:fld id="{C419CC6F-9E97-4651-B21C-75D5E9A80B4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86C247-695B-4D7A-808A-32B2D33581D6}" type="datetimeFigureOut">
              <a:rPr lang="en-US" smtClean="0"/>
              <a:pPr/>
              <a:t>10/23/2013</a:t>
            </a:fld>
            <a:endParaRPr lang="en-US"/>
          </a:p>
        </p:txBody>
      </p:sp>
      <p:sp>
        <p:nvSpPr>
          <p:cNvPr id="18" name="Slide Number Placeholder 17"/>
          <p:cNvSpPr>
            <a:spLocks noGrp="1"/>
          </p:cNvSpPr>
          <p:nvPr>
            <p:ph type="sldNum" sz="quarter" idx="11"/>
          </p:nvPr>
        </p:nvSpPr>
        <p:spPr/>
        <p:txBody>
          <a:bodyPr rtlCol="0"/>
          <a:lstStyle/>
          <a:p>
            <a:fld id="{C419CC6F-9E97-4651-B21C-75D5E9A80B4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86C247-695B-4D7A-808A-32B2D33581D6}" type="datetimeFigureOut">
              <a:rPr lang="en-US" smtClean="0"/>
              <a:pPr/>
              <a:t>10/23/2013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19CC6F-9E97-4651-B21C-75D5E9A80B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Relationships</a:t>
            </a:r>
            <a:br>
              <a:rPr lang="en-US" dirty="0" smtClean="0"/>
            </a:br>
            <a:r>
              <a:rPr lang="en-US" dirty="0" smtClean="0"/>
              <a:t>Unit 2 Communication</a:t>
            </a:r>
            <a:endParaRPr lang="en-US" dirty="0"/>
          </a:p>
        </p:txBody>
      </p:sp>
      <p:sp>
        <p:nvSpPr>
          <p:cNvPr id="3" name="Subtitle 2"/>
          <p:cNvSpPr>
            <a:spLocks noGrp="1"/>
          </p:cNvSpPr>
          <p:nvPr>
            <p:ph type="subTitle" idx="1"/>
          </p:nvPr>
        </p:nvSpPr>
        <p:spPr/>
        <p:txBody>
          <a:bodyPr/>
          <a:lstStyle/>
          <a:p>
            <a:r>
              <a:rPr lang="en-US" dirty="0" smtClean="0"/>
              <a:t>Health Science</a:t>
            </a:r>
          </a:p>
          <a:p>
            <a:r>
              <a:rPr lang="en-US" dirty="0" smtClean="0"/>
              <a:t>Ms. Thieman </a:t>
            </a:r>
          </a:p>
          <a:p>
            <a:r>
              <a:rPr lang="en-US" dirty="0" smtClean="0"/>
              <a:t>Fall 2013</a:t>
            </a:r>
            <a:endParaRPr lang="en-US" dirty="0"/>
          </a:p>
        </p:txBody>
      </p:sp>
      <p:pic>
        <p:nvPicPr>
          <p:cNvPr id="4" name="Picture 3"/>
          <p:cNvPicPr>
            <a:picLocks noChangeAspect="1"/>
          </p:cNvPicPr>
          <p:nvPr/>
        </p:nvPicPr>
        <p:blipFill>
          <a:blip r:embed="rId2"/>
          <a:stretch>
            <a:fillRect/>
          </a:stretch>
        </p:blipFill>
        <p:spPr>
          <a:xfrm>
            <a:off x="4670584" y="152400"/>
            <a:ext cx="4233908" cy="3962938"/>
          </a:xfrm>
          <a:prstGeom prst="rect">
            <a:avLst/>
          </a:prstGeom>
        </p:spPr>
      </p:pic>
    </p:spTree>
    <p:extLst>
      <p:ext uri="{BB962C8B-B14F-4D97-AF65-F5344CB8AC3E}">
        <p14:creationId xmlns:p14="http://schemas.microsoft.com/office/powerpoint/2010/main" val="126341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0646" cy="3339977"/>
          </a:xfrm>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000" b="1" kern="1200" cap="small" baseline="0" dirty="0" smtClean="0">
                <a:solidFill>
                  <a:schemeClr val="tx2"/>
                </a:solidFill>
                <a:effectLst/>
              </a:rPr>
              <a:t>Anger is getting out of hand when: </a:t>
            </a:r>
            <a:endParaRPr lang="en-US" b="1" dirty="0" smtClean="0">
              <a:effectLst/>
            </a:endParaRPr>
          </a:p>
          <a:p>
            <a:pPr marL="342900" indent="-342900">
              <a:buSzPct val="45000"/>
              <a:buFont typeface="Courier New"/>
              <a:buChar char="o"/>
            </a:pPr>
            <a:r>
              <a:rPr lang="en-US" sz="2400" dirty="0" smtClean="0">
                <a:effectLst/>
              </a:rPr>
              <a:t>Either person seems overheated or out of control</a:t>
            </a:r>
            <a:br>
              <a:rPr lang="en-US" sz="2400" dirty="0" smtClean="0">
                <a:effectLst/>
              </a:rPr>
            </a:br>
            <a:r>
              <a:rPr lang="en-US" sz="2400" dirty="0" smtClean="0">
                <a:effectLst/>
              </a:rPr>
              <a:t>You’re arguing in a way that is going nowhere </a:t>
            </a:r>
          </a:p>
          <a:p>
            <a:pPr marL="342900" indent="-342900">
              <a:buSzPct val="45000"/>
              <a:buFont typeface="Courier New"/>
              <a:buChar char="o"/>
            </a:pPr>
            <a:r>
              <a:rPr lang="en-US" sz="2400" dirty="0" smtClean="0">
                <a:effectLst/>
              </a:rPr>
              <a:t>You’re getting louder and angrier by the minute </a:t>
            </a:r>
          </a:p>
          <a:p>
            <a:pPr marL="342900" indent="-342900">
              <a:buSzPct val="45000"/>
              <a:buFont typeface="Courier New"/>
              <a:buChar char="o"/>
            </a:pPr>
            <a:r>
              <a:rPr lang="en-US" sz="2400" dirty="0" smtClean="0">
                <a:effectLst/>
              </a:rPr>
              <a:t>Either of you is saying extremely negative things that you can’t take back </a:t>
            </a:r>
          </a:p>
          <a:p>
            <a:pPr marL="342900" indent="-342900">
              <a:buSzPct val="45000"/>
              <a:buFont typeface="Courier New"/>
              <a:buChar char="o"/>
            </a:pPr>
            <a:r>
              <a:rPr lang="en-US" sz="2400" dirty="0" smtClean="0">
                <a:effectLst/>
              </a:rPr>
              <a:t>You appear at risk of coming to physical arguments </a:t>
            </a:r>
          </a:p>
          <a:p>
            <a:pPr marL="457200" indent="-457200">
              <a:buSzPct val="45000"/>
              <a:buFont typeface="Courier New"/>
              <a:buChar char="o"/>
            </a:pPr>
            <a:endParaRPr lang="en-US" dirty="0"/>
          </a:p>
        </p:txBody>
      </p:sp>
    </p:spTree>
    <p:extLst>
      <p:ext uri="{BB962C8B-B14F-4D97-AF65-F5344CB8AC3E}">
        <p14:creationId xmlns:p14="http://schemas.microsoft.com/office/powerpoint/2010/main" val="40783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4176"/>
            <a:ext cx="8042031" cy="5411055"/>
          </a:xfrm>
        </p:spPr>
        <p:txBody>
          <a:bodyPr>
            <a:normAutofit/>
          </a:bodyPr>
          <a:lstStyle/>
          <a:p>
            <a:pPr rtl="0" eaLnBrk="1" latinLnBrk="0" hangingPunct="1"/>
            <a:r>
              <a:rPr kumimoji="0" lang="en-US" sz="3000" b="1" kern="1200" cap="small" baseline="0" dirty="0" smtClean="0">
                <a:solidFill>
                  <a:schemeClr val="tx2"/>
                </a:solidFill>
                <a:effectLst/>
              </a:rPr>
              <a:t>Ground rules for dealing with anger: </a:t>
            </a:r>
            <a:endParaRPr lang="en-US" b="1" dirty="0" smtClean="0">
              <a:effectLst/>
            </a:endParaRPr>
          </a:p>
          <a:p>
            <a:pPr marL="457200" indent="-457200">
              <a:buSzPct val="45000"/>
              <a:buFont typeface="Wingdings" charset="2"/>
              <a:buChar char=""/>
            </a:pPr>
            <a:r>
              <a:rPr lang="en-US" sz="2200" dirty="0" smtClean="0">
                <a:effectLst/>
              </a:rPr>
              <a:t>When conflict is getting out of control, terminate it </a:t>
            </a:r>
          </a:p>
          <a:p>
            <a:pPr marL="457200" indent="-457200">
              <a:buSzPct val="45000"/>
              <a:buFont typeface="Wingdings" charset="2"/>
              <a:buChar char=""/>
            </a:pPr>
            <a:r>
              <a:rPr lang="en-US" sz="2200" dirty="0" smtClean="0">
                <a:effectLst/>
              </a:rPr>
              <a:t>Take a time out and remove yourself momentarily from the conflict or conversation and cool off </a:t>
            </a:r>
          </a:p>
          <a:p>
            <a:pPr marL="457200" indent="-457200">
              <a:buSzPct val="45000"/>
              <a:buFont typeface="Wingdings" charset="2"/>
              <a:buChar char=""/>
            </a:pPr>
            <a:r>
              <a:rPr lang="en-US" sz="2200" dirty="0" smtClean="0">
                <a:effectLst/>
              </a:rPr>
              <a:t>Never block someone from leaving or follow after him or her </a:t>
            </a:r>
          </a:p>
          <a:p>
            <a:pPr marL="457200" indent="-457200">
              <a:buSzPct val="45000"/>
              <a:buFont typeface="Wingdings" charset="2"/>
              <a:buChar char=""/>
            </a:pPr>
            <a:r>
              <a:rPr lang="en-US" sz="2200" dirty="0" smtClean="0">
                <a:effectLst/>
              </a:rPr>
              <a:t>Once you’re away from the situation, do things to soothe yourself and don’t engage in negative self talk </a:t>
            </a:r>
          </a:p>
          <a:p>
            <a:pPr marL="457200" indent="-457200">
              <a:buSzPct val="45000"/>
              <a:buFont typeface="Wingdings" charset="2"/>
              <a:buChar char=""/>
            </a:pPr>
            <a:r>
              <a:rPr lang="en-US" sz="2200" dirty="0" smtClean="0">
                <a:effectLst/>
              </a:rPr>
              <a:t>Wait to reconvene until you’re both feeling normal again to have a discussion</a:t>
            </a:r>
          </a:p>
          <a:p>
            <a:pPr marL="457200" indent="-457200">
              <a:buSzPct val="45000"/>
              <a:buFont typeface="Wingdings" charset="2"/>
              <a:buChar char=""/>
            </a:pPr>
            <a:r>
              <a:rPr lang="en-US" sz="2200" dirty="0" smtClean="0">
                <a:effectLst/>
              </a:rPr>
              <a:t>Don’t bring up the conflict again </a:t>
            </a:r>
          </a:p>
          <a:p>
            <a:pPr marL="457200" indent="-457200">
              <a:buSzPct val="45000"/>
              <a:buFont typeface="Wingdings" charset="2"/>
              <a:buChar char=""/>
            </a:pPr>
            <a:r>
              <a:rPr lang="en-US" sz="2200" dirty="0" smtClean="0">
                <a:effectLst/>
              </a:rPr>
              <a:t>Use communication skills to be sure you really understand each other </a:t>
            </a:r>
          </a:p>
          <a:p>
            <a:endParaRPr lang="en-US" dirty="0"/>
          </a:p>
        </p:txBody>
      </p:sp>
    </p:spTree>
    <p:extLst>
      <p:ext uri="{BB962C8B-B14F-4D97-AF65-F5344CB8AC3E}">
        <p14:creationId xmlns:p14="http://schemas.microsoft.com/office/powerpoint/2010/main" val="6856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7827108" cy="4634220"/>
          </a:xfrm>
        </p:spPr>
        <p:txBody>
          <a:bodyPr>
            <a:normAutofit/>
          </a:bodyPr>
          <a:lstStyle/>
          <a:p>
            <a:r>
              <a:rPr kumimoji="0" lang="en-US" sz="3000" b="1" kern="1200" cap="small" baseline="0" dirty="0" smtClean="0">
                <a:solidFill>
                  <a:schemeClr val="tx2"/>
                </a:solidFill>
                <a:effectLst/>
              </a:rPr>
              <a:t>Get help if: </a:t>
            </a:r>
            <a:endParaRPr lang="en-US" b="1" dirty="0" smtClean="0">
              <a:effectLst/>
            </a:endParaRPr>
          </a:p>
          <a:p>
            <a:pPr marL="457200" indent="-457200">
              <a:buSzPct val="45000"/>
              <a:buFont typeface="Wingdings" charset="2"/>
              <a:buChar char=""/>
            </a:pPr>
            <a:r>
              <a:rPr lang="en-US" sz="2200" dirty="0" smtClean="0">
                <a:effectLst/>
              </a:rPr>
              <a:t>You have reason to believe that you’re in over your head and can’t handle things alone </a:t>
            </a:r>
          </a:p>
          <a:p>
            <a:pPr marL="457200" indent="-457200">
              <a:buSzPct val="45000"/>
              <a:buFont typeface="Wingdings" charset="2"/>
              <a:buChar char=""/>
            </a:pPr>
            <a:r>
              <a:rPr lang="en-US" sz="2200" dirty="0" smtClean="0">
                <a:effectLst/>
              </a:rPr>
              <a:t>You’re irritable all the time &amp; can’t get a handle on it </a:t>
            </a:r>
          </a:p>
          <a:p>
            <a:pPr marL="457200" indent="-457200">
              <a:buSzPct val="45000"/>
              <a:buFont typeface="Wingdings" charset="2"/>
              <a:buChar char=""/>
            </a:pPr>
            <a:r>
              <a:rPr lang="en-US" sz="2200" dirty="0" smtClean="0">
                <a:effectLst/>
              </a:rPr>
              <a:t>The fighting is intense and frequent </a:t>
            </a:r>
          </a:p>
          <a:p>
            <a:pPr marL="457200" indent="-457200">
              <a:buSzPct val="45000"/>
              <a:buFont typeface="Wingdings" charset="2"/>
              <a:buChar char=""/>
            </a:pPr>
            <a:r>
              <a:rPr lang="en-US" sz="2200" dirty="0" smtClean="0">
                <a:effectLst/>
              </a:rPr>
              <a:t>There’s physical violence of any type </a:t>
            </a:r>
          </a:p>
          <a:p>
            <a:pPr marL="457200" indent="-457200">
              <a:buSzPct val="45000"/>
              <a:buFont typeface="Wingdings" charset="2"/>
              <a:buChar char=""/>
            </a:pPr>
            <a:r>
              <a:rPr lang="en-US" sz="2200" dirty="0" smtClean="0">
                <a:effectLst/>
              </a:rPr>
              <a:t>You see a cycle of angry outbursts followed by feelings of remorse </a:t>
            </a:r>
            <a:br>
              <a:rPr lang="en-US" sz="2200" dirty="0" smtClean="0">
                <a:effectLst/>
              </a:rPr>
            </a:br>
            <a:endParaRPr lang="en-US" sz="2200" dirty="0" smtClean="0">
              <a:effectLst/>
            </a:endParaRPr>
          </a:p>
          <a:p>
            <a:pPr algn="ctr"/>
            <a:r>
              <a:rPr lang="en-US" b="1" dirty="0" smtClean="0"/>
              <a:t>Teen Dating Violence Awareness</a:t>
            </a:r>
            <a:r>
              <a:rPr lang="en-US" dirty="0" smtClean="0"/>
              <a:t/>
            </a:r>
            <a:br>
              <a:rPr lang="en-US" dirty="0" smtClean="0"/>
            </a:br>
            <a:r>
              <a:rPr lang="en-US" sz="2400" dirty="0" smtClean="0"/>
              <a:t>http</a:t>
            </a:r>
            <a:r>
              <a:rPr lang="en-US" sz="2400" dirty="0"/>
              <a:t>://</a:t>
            </a:r>
            <a:r>
              <a:rPr lang="en-US" sz="2400" dirty="0" err="1"/>
              <a:t>www.youtube.com</a:t>
            </a:r>
            <a:r>
              <a:rPr lang="en-US" sz="2400" dirty="0"/>
              <a:t>/</a:t>
            </a:r>
            <a:r>
              <a:rPr lang="en-US" sz="2400" dirty="0" err="1"/>
              <a:t>watch?v</a:t>
            </a:r>
            <a:r>
              <a:rPr lang="en-US" sz="2400" dirty="0"/>
              <a:t>=XKd7icwmuFc</a:t>
            </a:r>
          </a:p>
        </p:txBody>
      </p:sp>
    </p:spTree>
    <p:extLst>
      <p:ext uri="{BB962C8B-B14F-4D97-AF65-F5344CB8AC3E}">
        <p14:creationId xmlns:p14="http://schemas.microsoft.com/office/powerpoint/2010/main" val="143791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2895600"/>
            <a:ext cx="6643077" cy="3688862"/>
          </a:xfrm>
        </p:spPr>
        <p:txBody>
          <a:bodyPr>
            <a:normAutofit fontScale="90000"/>
          </a:bodyPr>
          <a:lstStyle/>
          <a:p>
            <a:r>
              <a:rPr lang="en-US" sz="2700" dirty="0" smtClean="0">
                <a:effectLst/>
              </a:rPr>
              <a:t> </a:t>
            </a:r>
            <a:endParaRPr kumimoji="0" lang="en-US" sz="2700" b="0" kern="1200" cap="small" baseline="0" dirty="0" smtClean="0">
              <a:solidFill>
                <a:schemeClr val="tx2"/>
              </a:solidFill>
              <a:effectLst/>
            </a:endParaRPr>
          </a:p>
          <a:p>
            <a:pPr lvl="1"/>
            <a:r>
              <a:rPr kumimoji="0" lang="en-US" sz="2700" b="0" kern="1200" cap="small" baseline="0" dirty="0" smtClean="0">
                <a:solidFill>
                  <a:schemeClr val="tx2"/>
                </a:solidFill>
                <a:effectLst/>
                <a:latin typeface="+mj-lt"/>
                <a:ea typeface="+mj-ea"/>
                <a:cs typeface="+mj-cs"/>
              </a:rPr>
              <a:t> </a:t>
            </a:r>
            <a:r>
              <a:rPr kumimoji="0" lang="en-US" sz="2700" b="1" kern="1200" cap="small" baseline="0" dirty="0" smtClean="0">
                <a:solidFill>
                  <a:schemeClr val="tx2"/>
                </a:solidFill>
                <a:effectLst/>
                <a:latin typeface="+mj-lt"/>
                <a:ea typeface="+mj-ea"/>
                <a:cs typeface="+mj-cs"/>
              </a:rPr>
              <a:t>Activity </a:t>
            </a:r>
            <a:endParaRPr lang="en-US" sz="2700" dirty="0" smtClean="0"/>
          </a:p>
          <a:p>
            <a:r>
              <a:rPr kumimoji="0" lang="en-US" sz="2200" b="0" kern="1200" cap="small" baseline="0" dirty="0" smtClean="0">
                <a:solidFill>
                  <a:schemeClr val="tx2"/>
                </a:solidFill>
                <a:effectLst/>
              </a:rPr>
              <a:t>Complete What Makes a Relationship Healthy activity. </a:t>
            </a:r>
          </a:p>
          <a:p>
            <a:r>
              <a:rPr kumimoji="0" lang="en-US" sz="2200" b="0" kern="1200" cap="small" baseline="0" dirty="0" smtClean="0">
                <a:solidFill>
                  <a:schemeClr val="tx2"/>
                </a:solidFill>
                <a:effectLst/>
              </a:rPr>
              <a:t>Complete the Scenarios</a:t>
            </a:r>
            <a:r>
              <a:rPr lang="en-US" sz="2200" b="0" dirty="0"/>
              <a:t>. </a:t>
            </a:r>
            <a:br>
              <a:rPr lang="en-US" sz="2200" b="0" dirty="0"/>
            </a:br>
            <a:r>
              <a:rPr lang="en-US" sz="2200" b="0" dirty="0"/>
              <a:t>http://</a:t>
            </a:r>
            <a:r>
              <a:rPr lang="en-US" sz="2200" b="0" dirty="0" err="1"/>
              <a:t>teen.fightforzero.org</a:t>
            </a:r>
            <a:r>
              <a:rPr lang="en-US" sz="2200" b="0" dirty="0"/>
              <a:t>/info-for-teens/</a:t>
            </a:r>
            <a:endParaRPr kumimoji="0" lang="en-US" sz="2200" b="0" kern="1200" cap="small" baseline="0" dirty="0" smtClean="0">
              <a:solidFill>
                <a:schemeClr val="tx2"/>
              </a:solidFill>
              <a:effectLst/>
            </a:endParaRPr>
          </a:p>
          <a:p>
            <a:r>
              <a:rPr kumimoji="0" lang="en-US" sz="2700" b="1" kern="1200" cap="small" baseline="0" dirty="0" smtClean="0">
                <a:solidFill>
                  <a:schemeClr val="tx2"/>
                </a:solidFill>
                <a:effectLst/>
              </a:rPr>
              <a:t/>
            </a:r>
            <a:br>
              <a:rPr kumimoji="0" lang="en-US" sz="2700" b="1" kern="1200" cap="small" baseline="0" dirty="0" smtClean="0">
                <a:solidFill>
                  <a:schemeClr val="tx2"/>
                </a:solidFill>
                <a:effectLst/>
              </a:rPr>
            </a:br>
            <a:r>
              <a:rPr kumimoji="0" lang="en-US" sz="2700" b="1" kern="1200" cap="small" baseline="0" dirty="0" smtClean="0">
                <a:solidFill>
                  <a:schemeClr val="tx2"/>
                </a:solidFill>
                <a:effectLst/>
              </a:rPr>
              <a:t>Accommodations for Learning Differences </a:t>
            </a:r>
            <a:endParaRPr lang="en-US" sz="2700" dirty="0" smtClean="0"/>
          </a:p>
          <a:p>
            <a:r>
              <a:rPr kumimoji="0" lang="en-US" sz="2200" b="0" kern="1200" cap="small" baseline="0" dirty="0" smtClean="0">
                <a:solidFill>
                  <a:schemeClr val="tx2"/>
                </a:solidFill>
                <a:effectLst/>
              </a:rPr>
              <a:t>For reinforcement, students will evaluate the pros and cons of having a healthy relationship at their place of employment. (If they do not have a job, have them evaluate a nurse working the hospital). Students can also role play using the conflict resolution and mediation script from the Conflict Resolution and Mediation lesson. </a:t>
            </a:r>
            <a:br>
              <a:rPr kumimoji="0" lang="en-US" sz="2200" b="0" kern="1200" cap="small" baseline="0" dirty="0" smtClean="0">
                <a:solidFill>
                  <a:schemeClr val="tx2"/>
                </a:solidFill>
                <a:effectLst/>
              </a:rPr>
            </a:br>
            <a:endParaRPr lang="en-US" sz="2200" dirty="0" smtClean="0"/>
          </a:p>
          <a:p>
            <a:r>
              <a:rPr kumimoji="0" lang="en-US" sz="2200" b="0" kern="1200" cap="small" baseline="0" dirty="0" smtClean="0">
                <a:solidFill>
                  <a:schemeClr val="tx2"/>
                </a:solidFill>
                <a:effectLst/>
              </a:rPr>
              <a:t>For enrichment, students will interview two people who are managers or someone who has authority over their employees, as well as interview employees, to find out what they view to be the most important factor in maintaining a healthy working relationship. </a:t>
            </a:r>
            <a:endParaRPr lang="en-US" sz="2200" dirty="0" smtClean="0"/>
          </a:p>
          <a:p>
            <a:endParaRPr lang="en-US" sz="2200" dirty="0"/>
          </a:p>
        </p:txBody>
      </p:sp>
    </p:spTree>
    <p:extLst>
      <p:ext uri="{BB962C8B-B14F-4D97-AF65-F5344CB8AC3E}">
        <p14:creationId xmlns:p14="http://schemas.microsoft.com/office/powerpoint/2010/main" val="98680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0023"/>
            <a:ext cx="7983415" cy="6003929"/>
          </a:xfrm>
        </p:spPr>
        <p:txBody>
          <a:bodyPr>
            <a:normAutofit fontScale="90000"/>
          </a:bodyPr>
          <a:lstStyle/>
          <a:p>
            <a:pPr rtl="0" eaLnBrk="1" latinLnBrk="0" hangingPunct="1"/>
            <a:r>
              <a:rPr kumimoji="0" lang="en-US" sz="3000" b="1" kern="1200" cap="small" baseline="0" dirty="0" smtClean="0">
                <a:solidFill>
                  <a:schemeClr val="tx2"/>
                </a:solidFill>
                <a:effectLst/>
                <a:latin typeface="+mj-lt"/>
                <a:ea typeface="+mj-ea"/>
                <a:cs typeface="+mj-cs"/>
              </a:rPr>
              <a:t>Rationale</a:t>
            </a:r>
            <a:r>
              <a:rPr lang="en-US" dirty="0" smtClean="0"/>
              <a:t> </a:t>
            </a:r>
            <a:br>
              <a:rPr lang="en-US" dirty="0" smtClean="0"/>
            </a:br>
            <a:r>
              <a:rPr kumimoji="0" lang="en-US" sz="3000" b="0" kern="1200" cap="small" baseline="0" dirty="0" smtClean="0">
                <a:solidFill>
                  <a:schemeClr val="tx2"/>
                </a:solidFill>
                <a:effectLst/>
                <a:latin typeface="+mj-lt"/>
                <a:ea typeface="+mj-ea"/>
                <a:cs typeface="+mj-cs"/>
              </a:rPr>
              <a:t>Students should be aware that creating, as well as maintaining, healthy relationships will help them reach their career goals from their first job through their last. </a:t>
            </a:r>
            <a:endParaRPr lang="en-US" dirty="0" smtClean="0">
              <a:effectLst/>
            </a:endParaRPr>
          </a:p>
          <a:p>
            <a:pPr rtl="0" eaLnBrk="1" latinLnBrk="0" hangingPunct="1"/>
            <a:r>
              <a:rPr kumimoji="0" lang="en-US" sz="3000" b="1" kern="1200" cap="small" baseline="0" dirty="0" smtClean="0">
                <a:solidFill>
                  <a:schemeClr val="tx2"/>
                </a:solidFill>
                <a:effectLst/>
                <a:latin typeface="+mj-lt"/>
                <a:ea typeface="+mj-ea"/>
                <a:cs typeface="+mj-cs"/>
              </a:rPr>
              <a:t/>
            </a:r>
            <a:br>
              <a:rPr kumimoji="0" lang="en-US" sz="3000" b="1" kern="1200" cap="small" baseline="0" dirty="0" smtClean="0">
                <a:solidFill>
                  <a:schemeClr val="tx2"/>
                </a:solidFill>
                <a:effectLst/>
                <a:latin typeface="+mj-lt"/>
                <a:ea typeface="+mj-ea"/>
                <a:cs typeface="+mj-cs"/>
              </a:rPr>
            </a:br>
            <a:r>
              <a:rPr kumimoji="0" lang="en-US" sz="3000" b="1" kern="1200" cap="small" baseline="0" dirty="0" smtClean="0">
                <a:solidFill>
                  <a:schemeClr val="tx2"/>
                </a:solidFill>
                <a:effectLst/>
                <a:latin typeface="+mj-lt"/>
                <a:ea typeface="+mj-ea"/>
                <a:cs typeface="+mj-cs"/>
              </a:rPr>
              <a:t>Objectives </a:t>
            </a:r>
            <a:endParaRPr lang="en-US" dirty="0" smtClean="0">
              <a:effectLst/>
            </a:endParaRPr>
          </a:p>
          <a:p>
            <a:pPr rtl="0" eaLnBrk="1" latinLnBrk="0" hangingPunct="1"/>
            <a:r>
              <a:rPr kumimoji="0" lang="en-US" sz="2400" b="0" kern="1200" cap="small" baseline="0" dirty="0" smtClean="0">
                <a:solidFill>
                  <a:schemeClr val="tx2"/>
                </a:solidFill>
                <a:effectLst/>
              </a:rPr>
              <a:t>Upon completion of this lesson, the student will be able to: </a:t>
            </a:r>
            <a:endParaRPr lang="en-US" sz="2400" dirty="0" smtClean="0">
              <a:effectLst/>
            </a:endParaRPr>
          </a:p>
          <a:p>
            <a:pPr rtl="0" eaLnBrk="1" latinLnBrk="0" hangingPunct="1"/>
            <a:r>
              <a:rPr kumimoji="0" lang="en-US" sz="2400" b="0" kern="1200" cap="small" baseline="0" dirty="0" smtClean="0">
                <a:solidFill>
                  <a:schemeClr val="tx2"/>
                </a:solidFill>
                <a:effectLst/>
              </a:rPr>
              <a:t>·  understand the workings of a health relationship; </a:t>
            </a:r>
            <a:endParaRPr lang="en-US" sz="2400" dirty="0" smtClean="0">
              <a:effectLst/>
            </a:endParaRPr>
          </a:p>
          <a:p>
            <a:pPr rtl="0" eaLnBrk="1" latinLnBrk="0" hangingPunct="1"/>
            <a:r>
              <a:rPr kumimoji="0" lang="en-US" sz="2400" b="0" kern="1200" cap="small" baseline="0" dirty="0" smtClean="0">
                <a:solidFill>
                  <a:schemeClr val="tx2"/>
                </a:solidFill>
                <a:effectLst/>
              </a:rPr>
              <a:t>·  identify the components of effective communications;</a:t>
            </a:r>
            <a:endParaRPr lang="en-US" sz="2400" dirty="0" smtClean="0">
              <a:effectLst/>
            </a:endParaRPr>
          </a:p>
          <a:p>
            <a:pPr rtl="0" eaLnBrk="1" latinLnBrk="0" hangingPunct="1"/>
            <a:r>
              <a:rPr kumimoji="0" lang="en-US" sz="2400" b="0" kern="1200" cap="small" baseline="0" dirty="0" smtClean="0">
                <a:solidFill>
                  <a:schemeClr val="tx2"/>
                </a:solidFill>
                <a:effectLst/>
              </a:rPr>
              <a:t>·  outline the skills necessary for developing healthy,  </a:t>
            </a:r>
            <a:br>
              <a:rPr kumimoji="0" lang="en-US" sz="2400" b="0" kern="1200" cap="small" baseline="0" dirty="0" smtClean="0">
                <a:solidFill>
                  <a:schemeClr val="tx2"/>
                </a:solidFill>
                <a:effectLst/>
              </a:rPr>
            </a:br>
            <a:r>
              <a:rPr lang="en-US" sz="2400" dirty="0"/>
              <a:t>	</a:t>
            </a:r>
            <a:r>
              <a:rPr kumimoji="0" lang="en-US" sz="2400" b="0" kern="1200" cap="small" baseline="0" dirty="0" smtClean="0">
                <a:solidFill>
                  <a:schemeClr val="tx2"/>
                </a:solidFill>
                <a:effectLst/>
              </a:rPr>
              <a:t>stable relationships with co-workers, employees, </a:t>
            </a:r>
            <a:br>
              <a:rPr kumimoji="0" lang="en-US" sz="2400" b="0" kern="1200" cap="small" baseline="0" dirty="0" smtClean="0">
                <a:solidFill>
                  <a:schemeClr val="tx2"/>
                </a:solidFill>
                <a:effectLst/>
              </a:rPr>
            </a:br>
            <a:r>
              <a:rPr lang="en-US" sz="2400" dirty="0"/>
              <a:t>	</a:t>
            </a:r>
            <a:r>
              <a:rPr kumimoji="0" lang="en-US" sz="2400" b="0" kern="1200" cap="small" baseline="0" dirty="0" smtClean="0">
                <a:solidFill>
                  <a:schemeClr val="tx2"/>
                </a:solidFill>
                <a:effectLst/>
              </a:rPr>
              <a:t>and employers. </a:t>
            </a:r>
            <a:endParaRPr lang="en-US" sz="2400" dirty="0" smtClean="0">
              <a:effectLst/>
            </a:endParaRPr>
          </a:p>
          <a:p>
            <a:endParaRPr lang="en-US" dirty="0"/>
          </a:p>
        </p:txBody>
      </p:sp>
      <p:sp>
        <p:nvSpPr>
          <p:cNvPr id="3" name="Content Placeholder 2"/>
          <p:cNvSpPr>
            <a:spLocks noGrp="1"/>
          </p:cNvSpPr>
          <p:nvPr>
            <p:ph sz="quarter" idx="1"/>
          </p:nvPr>
        </p:nvSpPr>
        <p:spPr>
          <a:xfrm>
            <a:off x="457199" y="1600200"/>
            <a:ext cx="7983415" cy="4873752"/>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98140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7467600" cy="5461705"/>
          </a:xfrm>
        </p:spPr>
        <p:txBody>
          <a:bodyPr>
            <a:normAutofit fontScale="90000"/>
          </a:bodyPr>
          <a:lstStyle/>
          <a:p>
            <a:pPr algn="ctr"/>
            <a:r>
              <a:rPr lang="en-US" sz="2800" b="1" dirty="0"/>
              <a:t>Engage </a:t>
            </a:r>
            <a:r>
              <a:rPr lang="en-US" dirty="0"/>
              <a:t/>
            </a:r>
            <a:br>
              <a:rPr lang="en-US" dirty="0"/>
            </a:br>
            <a:r>
              <a:rPr lang="en-US" sz="2800" dirty="0"/>
              <a:t>Name one quality that you consider to be a “must” in a healthy relationship. </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t>Youth Advisory Counsel</a:t>
            </a:r>
            <a:r>
              <a:rPr lang="en-US" b="1" dirty="0"/>
              <a:t/>
            </a:r>
            <a:br>
              <a:rPr lang="en-US" b="1" dirty="0"/>
            </a:br>
            <a:r>
              <a:rPr lang="en-US" sz="2000" dirty="0"/>
              <a:t>http://</a:t>
            </a:r>
            <a:r>
              <a:rPr lang="en-US" sz="2000" dirty="0" err="1"/>
              <a:t>www.youtube.com</a:t>
            </a:r>
            <a:r>
              <a:rPr lang="en-US" sz="2000" dirty="0"/>
              <a:t>/</a:t>
            </a:r>
            <a:r>
              <a:rPr lang="en-US" sz="2000" dirty="0" err="1"/>
              <a:t>watch?v</a:t>
            </a:r>
            <a:r>
              <a:rPr lang="en-US" sz="2000" dirty="0"/>
              <a:t>=tyJJ9aSJICM#t=20</a:t>
            </a:r>
          </a:p>
        </p:txBody>
      </p:sp>
      <p:pic>
        <p:nvPicPr>
          <p:cNvPr id="4" name="Picture 3"/>
          <p:cNvPicPr>
            <a:picLocks noChangeAspect="1"/>
          </p:cNvPicPr>
          <p:nvPr/>
        </p:nvPicPr>
        <p:blipFill>
          <a:blip r:embed="rId2"/>
          <a:stretch>
            <a:fillRect/>
          </a:stretch>
        </p:blipFill>
        <p:spPr>
          <a:xfrm>
            <a:off x="0" y="2197100"/>
            <a:ext cx="9144000" cy="2450217"/>
          </a:xfrm>
          <a:prstGeom prst="rect">
            <a:avLst/>
          </a:prstGeom>
        </p:spPr>
      </p:pic>
    </p:spTree>
    <p:extLst>
      <p:ext uri="{BB962C8B-B14F-4D97-AF65-F5344CB8AC3E}">
        <p14:creationId xmlns:p14="http://schemas.microsoft.com/office/powerpoint/2010/main" val="3339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No relationship is ever perfect </a:t>
            </a:r>
            <a:br>
              <a:rPr lang="en-US" sz="2800" b="1" dirty="0"/>
            </a:br>
            <a:endParaRPr lang="en-US" b="1" dirty="0"/>
          </a:p>
        </p:txBody>
      </p:sp>
      <p:sp>
        <p:nvSpPr>
          <p:cNvPr id="3" name="Content Placeholder 2"/>
          <p:cNvSpPr>
            <a:spLocks noGrp="1"/>
          </p:cNvSpPr>
          <p:nvPr>
            <p:ph sz="quarter" idx="1"/>
          </p:nvPr>
        </p:nvSpPr>
        <p:spPr>
          <a:xfrm>
            <a:off x="457200" y="1152769"/>
            <a:ext cx="7467600" cy="5321183"/>
          </a:xfrm>
        </p:spPr>
        <p:txBody>
          <a:bodyPr>
            <a:normAutofit fontScale="70000" lnSpcReduction="20000"/>
          </a:bodyPr>
          <a:lstStyle/>
          <a:p>
            <a:r>
              <a:rPr lang="en-US" sz="3200" cap="small" dirty="0">
                <a:solidFill>
                  <a:schemeClr val="tx2"/>
                </a:solidFill>
              </a:rPr>
              <a:t>Many relationships end because people don’t communicate </a:t>
            </a:r>
            <a:r>
              <a:rPr lang="en-US" sz="3200" cap="small" dirty="0" smtClean="0">
                <a:solidFill>
                  <a:schemeClr val="tx2"/>
                </a:solidFill>
              </a:rPr>
              <a:t>well </a:t>
            </a:r>
            <a:r>
              <a:rPr lang="en-US" sz="3200" cap="small" dirty="0">
                <a:solidFill>
                  <a:schemeClr val="tx2"/>
                </a:solidFill>
              </a:rPr>
              <a:t>and they mismanage conflicts in their relationships </a:t>
            </a:r>
          </a:p>
          <a:p>
            <a:r>
              <a:rPr lang="en-US" sz="3200" cap="small" dirty="0">
                <a:solidFill>
                  <a:schemeClr val="tx2"/>
                </a:solidFill>
              </a:rPr>
              <a:t>People of all ages can learn how to build and maintain a </a:t>
            </a:r>
            <a:r>
              <a:rPr lang="en-US" sz="3200" cap="small" dirty="0" smtClean="0">
                <a:solidFill>
                  <a:schemeClr val="tx2"/>
                </a:solidFill>
              </a:rPr>
              <a:t>healthy </a:t>
            </a:r>
            <a:r>
              <a:rPr lang="en-US" sz="3200" cap="small" dirty="0">
                <a:solidFill>
                  <a:schemeClr val="tx2"/>
                </a:solidFill>
              </a:rPr>
              <a:t>relationship </a:t>
            </a:r>
          </a:p>
          <a:p>
            <a:r>
              <a:rPr lang="en-US" sz="3200" cap="small" dirty="0">
                <a:solidFill>
                  <a:schemeClr val="tx2"/>
                </a:solidFill>
              </a:rPr>
              <a:t>The quality of relationships in the work place has a significant </a:t>
            </a:r>
            <a:r>
              <a:rPr lang="en-US" sz="3200" cap="small" dirty="0" smtClean="0">
                <a:solidFill>
                  <a:schemeClr val="tx2"/>
                </a:solidFill>
              </a:rPr>
              <a:t>impact </a:t>
            </a:r>
            <a:r>
              <a:rPr lang="en-US" sz="3200" cap="small" dirty="0">
                <a:solidFill>
                  <a:schemeClr val="tx2"/>
                </a:solidFill>
              </a:rPr>
              <a:t>on the quality and quantity of work that gets done </a:t>
            </a:r>
          </a:p>
          <a:p>
            <a:r>
              <a:rPr lang="en-US" sz="3200" cap="small" dirty="0">
                <a:solidFill>
                  <a:schemeClr val="tx2"/>
                </a:solidFill>
              </a:rPr>
              <a:t>There are a set of skills that people can learn and practice to </a:t>
            </a:r>
            <a:r>
              <a:rPr lang="en-US" sz="3200" cap="small" dirty="0" smtClean="0">
                <a:solidFill>
                  <a:schemeClr val="tx2"/>
                </a:solidFill>
              </a:rPr>
              <a:t>maintain </a:t>
            </a:r>
            <a:r>
              <a:rPr lang="en-US" sz="3200" cap="small" dirty="0">
                <a:solidFill>
                  <a:schemeClr val="tx2"/>
                </a:solidFill>
              </a:rPr>
              <a:t>a healthy relationship </a:t>
            </a:r>
          </a:p>
          <a:p>
            <a:pPr lvl="1"/>
            <a:r>
              <a:rPr lang="en-US" sz="2600" dirty="0"/>
              <a:t>Be comfortable with who you are and have confidence in </a:t>
            </a:r>
            <a:r>
              <a:rPr lang="en-US" sz="2600" dirty="0" smtClean="0"/>
              <a:t>your </a:t>
            </a:r>
            <a:r>
              <a:rPr lang="en-US" sz="2600" dirty="0"/>
              <a:t>abilities </a:t>
            </a:r>
          </a:p>
          <a:p>
            <a:pPr lvl="1"/>
            <a:r>
              <a:rPr lang="en-US" sz="2600" dirty="0"/>
              <a:t>Respect each other </a:t>
            </a:r>
          </a:p>
          <a:p>
            <a:pPr lvl="1"/>
            <a:r>
              <a:rPr lang="en-US" sz="2600" dirty="0"/>
              <a:t>Accept others for who they are and not who they aren’t </a:t>
            </a:r>
          </a:p>
          <a:p>
            <a:pPr lvl="1"/>
            <a:r>
              <a:rPr lang="en-US" sz="2600" dirty="0"/>
              <a:t>Communication should be open, clear and honest </a:t>
            </a:r>
          </a:p>
          <a:p>
            <a:pPr lvl="1"/>
            <a:r>
              <a:rPr lang="en-US" sz="2600" dirty="0"/>
              <a:t>Recognize when there is a conflict and manage it without </a:t>
            </a:r>
            <a:r>
              <a:rPr lang="en-US" sz="2600" dirty="0" smtClean="0"/>
              <a:t>violence </a:t>
            </a:r>
            <a:endParaRPr lang="en-US" sz="2600" dirty="0"/>
          </a:p>
          <a:p>
            <a:pPr lvl="1"/>
            <a:r>
              <a:rPr lang="en-US" sz="2600" dirty="0"/>
              <a:t>Do things to show caring and appreciation for one another </a:t>
            </a:r>
          </a:p>
          <a:p>
            <a:pPr lvl="1"/>
            <a:r>
              <a:rPr lang="en-US" sz="2600" dirty="0"/>
              <a:t>Trust each other </a:t>
            </a:r>
          </a:p>
          <a:p>
            <a:pPr lvl="1"/>
            <a:r>
              <a:rPr lang="en-US" sz="2600" dirty="0"/>
              <a:t>Surround yourself with people who support you and your </a:t>
            </a:r>
            <a:r>
              <a:rPr lang="en-US" sz="2600" dirty="0" smtClean="0"/>
              <a:t>ideas </a:t>
            </a:r>
            <a:endParaRPr lang="en-US" sz="2600" dirty="0"/>
          </a:p>
          <a:p>
            <a:endParaRPr lang="en-US" dirty="0"/>
          </a:p>
        </p:txBody>
      </p:sp>
    </p:spTree>
    <p:extLst>
      <p:ext uri="{BB962C8B-B14F-4D97-AF65-F5344CB8AC3E}">
        <p14:creationId xmlns:p14="http://schemas.microsoft.com/office/powerpoint/2010/main" val="400965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04593"/>
          </a:xfrm>
        </p:spPr>
        <p:txBody>
          <a:bodyPr/>
          <a:lstStyle/>
          <a:p>
            <a:r>
              <a:rPr lang="en-US" b="1" dirty="0" smtClean="0"/>
              <a:t>Healthy Relationships continued…</a:t>
            </a:r>
            <a:endParaRPr lang="en-US" b="1" dirty="0"/>
          </a:p>
        </p:txBody>
      </p:sp>
      <p:sp>
        <p:nvSpPr>
          <p:cNvPr id="3" name="Content Placeholder 2"/>
          <p:cNvSpPr>
            <a:spLocks noGrp="1"/>
          </p:cNvSpPr>
          <p:nvPr>
            <p:ph sz="quarter" idx="1"/>
          </p:nvPr>
        </p:nvSpPr>
        <p:spPr>
          <a:xfrm>
            <a:off x="457200" y="1035538"/>
            <a:ext cx="7670800" cy="5438414"/>
          </a:xfrm>
        </p:spPr>
        <p:txBody>
          <a:bodyPr>
            <a:normAutofit fontScale="70000" lnSpcReduction="20000"/>
          </a:bodyPr>
          <a:lstStyle/>
          <a:p>
            <a:r>
              <a:rPr lang="en-US" sz="3200" cap="small" dirty="0">
                <a:solidFill>
                  <a:schemeClr val="tx2"/>
                </a:solidFill>
              </a:rPr>
              <a:t>Healthy relationships increase your energy for other things in </a:t>
            </a:r>
            <a:r>
              <a:rPr lang="en-US" sz="3200" cap="small" dirty="0" smtClean="0">
                <a:solidFill>
                  <a:schemeClr val="tx2"/>
                </a:solidFill>
              </a:rPr>
              <a:t>your </a:t>
            </a:r>
            <a:r>
              <a:rPr lang="en-US" sz="3200" cap="small" dirty="0">
                <a:solidFill>
                  <a:schemeClr val="tx2"/>
                </a:solidFill>
              </a:rPr>
              <a:t>life; the relationship can inspire you rather than drain </a:t>
            </a:r>
            <a:r>
              <a:rPr lang="en-US" sz="3200" cap="small" dirty="0" smtClean="0">
                <a:solidFill>
                  <a:schemeClr val="tx2"/>
                </a:solidFill>
              </a:rPr>
              <a:t>you</a:t>
            </a:r>
            <a:r>
              <a:rPr lang="en-US" sz="2000" cap="small" dirty="0" smtClean="0">
                <a:solidFill>
                  <a:schemeClr val="tx2"/>
                </a:solidFill>
              </a:rPr>
              <a:t>. </a:t>
            </a:r>
            <a:endParaRPr lang="en-US" dirty="0"/>
          </a:p>
          <a:p>
            <a:r>
              <a:rPr lang="en-US" sz="3200" cap="small" dirty="0">
                <a:solidFill>
                  <a:schemeClr val="tx2"/>
                </a:solidFill>
              </a:rPr>
              <a:t>It is never a good idea to completely wrap yourself up in your job to the exclusion of your family and friends </a:t>
            </a:r>
          </a:p>
          <a:p>
            <a:r>
              <a:rPr lang="en-US" sz="3200" cap="small" dirty="0">
                <a:solidFill>
                  <a:schemeClr val="tx2"/>
                </a:solidFill>
              </a:rPr>
              <a:t>If something tells you that something is not right in a workplace relationship, listen! Talk with someone you trust, other than the person you have a problem with; then resolve the issue with him/her without verbal, physical, or emotional abuse </a:t>
            </a:r>
          </a:p>
          <a:p>
            <a:r>
              <a:rPr lang="en-US" sz="3200" cap="small" dirty="0">
                <a:solidFill>
                  <a:schemeClr val="tx2"/>
                </a:solidFill>
              </a:rPr>
              <a:t>Men and women handle conflict with different styles </a:t>
            </a:r>
          </a:p>
          <a:p>
            <a:pPr lvl="1"/>
            <a:r>
              <a:rPr lang="en-US" sz="3400" dirty="0"/>
              <a:t>Women may be more likely to raise concerns and problems </a:t>
            </a:r>
            <a:r>
              <a:rPr lang="en-US" sz="3400" dirty="0" smtClean="0"/>
              <a:t>and </a:t>
            </a:r>
            <a:r>
              <a:rPr lang="en-US" sz="3400" dirty="0"/>
              <a:t>want to talk about what they are feeling </a:t>
            </a:r>
          </a:p>
          <a:p>
            <a:pPr lvl="1"/>
            <a:r>
              <a:rPr lang="en-US" sz="3400" dirty="0"/>
              <a:t>Men may be more likely to avoid conflict and downplay the </a:t>
            </a:r>
            <a:r>
              <a:rPr lang="en-US" sz="3400" dirty="0" smtClean="0"/>
              <a:t>strong </a:t>
            </a:r>
            <a:r>
              <a:rPr lang="en-US" sz="3400" dirty="0"/>
              <a:t>emotions that they feel inside</a:t>
            </a:r>
          </a:p>
        </p:txBody>
      </p:sp>
    </p:spTree>
    <p:extLst>
      <p:ext uri="{BB962C8B-B14F-4D97-AF65-F5344CB8AC3E}">
        <p14:creationId xmlns:p14="http://schemas.microsoft.com/office/powerpoint/2010/main" val="30086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000" b="1" kern="1200" cap="small" baseline="0" dirty="0" smtClean="0">
                <a:solidFill>
                  <a:schemeClr val="tx2"/>
                </a:solidFill>
                <a:effectLst/>
                <a:latin typeface="+mj-lt"/>
                <a:ea typeface="+mj-ea"/>
                <a:cs typeface="+mj-cs"/>
              </a:rPr>
              <a:t>Communication</a:t>
            </a:r>
            <a:r>
              <a:rPr kumimoji="0" lang="en-US" sz="3000" b="0" kern="1200" cap="small" baseline="0" dirty="0" smtClean="0">
                <a:solidFill>
                  <a:schemeClr val="tx2"/>
                </a:solidFill>
                <a:effectLst/>
                <a:latin typeface="+mj-lt"/>
                <a:ea typeface="+mj-ea"/>
                <a:cs typeface="+mj-cs"/>
              </a:rPr>
              <a:t> </a:t>
            </a:r>
            <a:endParaRPr lang="en-US" dirty="0" smtClean="0">
              <a:effectLst/>
            </a:endParaRPr>
          </a:p>
          <a:p>
            <a:endParaRPr lang="en-US" dirty="0"/>
          </a:p>
        </p:txBody>
      </p:sp>
      <p:sp>
        <p:nvSpPr>
          <p:cNvPr id="3" name="Content Placeholder 2"/>
          <p:cNvSpPr>
            <a:spLocks noGrp="1"/>
          </p:cNvSpPr>
          <p:nvPr>
            <p:ph sz="quarter" idx="1"/>
          </p:nvPr>
        </p:nvSpPr>
        <p:spPr>
          <a:xfrm>
            <a:off x="457200" y="1094154"/>
            <a:ext cx="7467600" cy="5379798"/>
          </a:xfrm>
        </p:spPr>
        <p:txBody>
          <a:bodyPr>
            <a:normAutofit fontScale="92500" lnSpcReduction="10000"/>
          </a:bodyPr>
          <a:lstStyle/>
          <a:p>
            <a:r>
              <a:rPr lang="en-US" cap="small" dirty="0">
                <a:solidFill>
                  <a:schemeClr val="tx2"/>
                </a:solidFill>
              </a:rPr>
              <a:t>Professional relationships may end because people don’t know how to communicate effectively and don’t know how to manage conflicts </a:t>
            </a:r>
          </a:p>
          <a:p>
            <a:r>
              <a:rPr lang="en-US" cap="small" dirty="0">
                <a:solidFill>
                  <a:schemeClr val="tx2"/>
                </a:solidFill>
              </a:rPr>
              <a:t>Communication and conflict resolution are skills that can be learned and practiced </a:t>
            </a:r>
          </a:p>
          <a:p>
            <a:r>
              <a:rPr lang="en-US" cap="small" dirty="0">
                <a:solidFill>
                  <a:schemeClr val="tx2"/>
                </a:solidFill>
              </a:rPr>
              <a:t>Being able to communicate and work out conflicts respectfully will help you at home, with friends, at school, and on the job </a:t>
            </a:r>
          </a:p>
          <a:p>
            <a:r>
              <a:rPr lang="en-US" cap="small" dirty="0">
                <a:solidFill>
                  <a:schemeClr val="tx2"/>
                </a:solidFill>
              </a:rPr>
              <a:t>All relationships have some conflict; conflict in and of itself is not bad – it’s how we react to the conflict that can be negative or destructive </a:t>
            </a:r>
          </a:p>
          <a:p>
            <a:r>
              <a:rPr lang="en-US" cap="small" dirty="0">
                <a:solidFill>
                  <a:schemeClr val="tx2"/>
                </a:solidFill>
              </a:rPr>
              <a:t>Too much conflict is bad </a:t>
            </a:r>
          </a:p>
          <a:p>
            <a:r>
              <a:rPr lang="en-US" cap="small" dirty="0">
                <a:solidFill>
                  <a:schemeClr val="tx2"/>
                </a:solidFill>
              </a:rPr>
              <a:t>It’s OK and normal to have conflict as long as you have some </a:t>
            </a:r>
            <a:r>
              <a:rPr lang="en-US" cap="small" dirty="0" smtClean="0">
                <a:solidFill>
                  <a:schemeClr val="tx2"/>
                </a:solidFill>
              </a:rPr>
              <a:t>skills </a:t>
            </a:r>
            <a:r>
              <a:rPr lang="en-US" cap="small" dirty="0">
                <a:solidFill>
                  <a:schemeClr val="tx2"/>
                </a:solidFill>
              </a:rPr>
              <a:t>and strategies to work through the conflict </a:t>
            </a:r>
          </a:p>
          <a:p>
            <a:endParaRPr lang="en-US" dirty="0"/>
          </a:p>
        </p:txBody>
      </p:sp>
    </p:spTree>
    <p:extLst>
      <p:ext uri="{BB962C8B-B14F-4D97-AF65-F5344CB8AC3E}">
        <p14:creationId xmlns:p14="http://schemas.microsoft.com/office/powerpoint/2010/main" val="279041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299364" cy="6858000"/>
          </a:xfrm>
          <a:prstGeom prst="rect">
            <a:avLst/>
          </a:prstGeom>
        </p:spPr>
      </p:pic>
    </p:spTree>
    <p:extLst>
      <p:ext uri="{BB962C8B-B14F-4D97-AF65-F5344CB8AC3E}">
        <p14:creationId xmlns:p14="http://schemas.microsoft.com/office/powerpoint/2010/main" val="74414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67824"/>
          </a:xfrm>
        </p:spPr>
        <p:txBody>
          <a:bodyPr>
            <a:normAutofit fontScale="90000"/>
          </a:bodyPr>
          <a:lstStyle/>
          <a:p>
            <a:r>
              <a:rPr kumimoji="0" lang="en-US" sz="3000" b="1" kern="1200" cap="small" baseline="0" dirty="0" smtClean="0">
                <a:solidFill>
                  <a:schemeClr val="tx2"/>
                </a:solidFill>
                <a:effectLst/>
              </a:rPr>
              <a:t>Managing conflict</a:t>
            </a:r>
            <a:r>
              <a:rPr lang="en-US" b="1" dirty="0" smtClean="0"/>
              <a:t> </a:t>
            </a:r>
            <a:endParaRPr lang="en-US" b="1" dirty="0"/>
          </a:p>
        </p:txBody>
      </p:sp>
      <p:sp>
        <p:nvSpPr>
          <p:cNvPr id="3" name="Content Placeholder 2"/>
          <p:cNvSpPr>
            <a:spLocks noGrp="1"/>
          </p:cNvSpPr>
          <p:nvPr>
            <p:ph sz="quarter" idx="1"/>
          </p:nvPr>
        </p:nvSpPr>
        <p:spPr>
          <a:xfrm>
            <a:off x="457199" y="918308"/>
            <a:ext cx="8159263" cy="5783384"/>
          </a:xfrm>
        </p:spPr>
        <p:txBody>
          <a:bodyPr>
            <a:normAutofit fontScale="32500" lnSpcReduction="20000"/>
          </a:bodyPr>
          <a:lstStyle/>
          <a:p>
            <a:r>
              <a:rPr lang="en-US" sz="5500" dirty="0"/>
              <a:t>Be respectful and when you have a problem with something the person is doing, voice a complaint rather than a criticism </a:t>
            </a:r>
          </a:p>
          <a:p>
            <a:pPr lvl="1"/>
            <a:r>
              <a:rPr lang="en-US" sz="5500" b="1" i="1" dirty="0" smtClean="0"/>
              <a:t>Complaint</a:t>
            </a:r>
            <a:r>
              <a:rPr lang="en-US" sz="5500" dirty="0" smtClean="0"/>
              <a:t>: I get uncomfortable when your music </a:t>
            </a:r>
            <a:r>
              <a:rPr lang="en-US" sz="5500" dirty="0"/>
              <a:t>is too loud and I can’t concentrate. </a:t>
            </a:r>
          </a:p>
          <a:p>
            <a:pPr lvl="1"/>
            <a:r>
              <a:rPr lang="en-US" sz="5500" b="1" i="1" dirty="0" smtClean="0"/>
              <a:t>Criticism</a:t>
            </a:r>
            <a:r>
              <a:rPr lang="en-US" sz="5500" dirty="0" smtClean="0"/>
              <a:t>: What is wrong with you? Don’t you </a:t>
            </a:r>
            <a:r>
              <a:rPr lang="en-US" sz="5500" dirty="0"/>
              <a:t>know that playing loud music is immature? </a:t>
            </a:r>
          </a:p>
          <a:p>
            <a:r>
              <a:rPr lang="en-US" sz="5500" dirty="0" smtClean="0"/>
              <a:t>Avoid name calling, blaming, put</a:t>
            </a:r>
            <a:r>
              <a:rPr lang="en-US" sz="5500" dirty="0"/>
              <a:t>-downs</a:t>
            </a:r>
            <a:r>
              <a:rPr lang="en-US" sz="5500" dirty="0" smtClean="0"/>
              <a:t>, using the words </a:t>
            </a:r>
            <a:r>
              <a:rPr lang="en-US" sz="5500" dirty="0"/>
              <a:t>‘always’ and ‘never’ &amp;</a:t>
            </a:r>
            <a:r>
              <a:rPr lang="en-US" sz="5500" dirty="0" smtClean="0"/>
              <a:t> </a:t>
            </a:r>
            <a:r>
              <a:rPr lang="en-US" sz="5500" dirty="0"/>
              <a:t>so on </a:t>
            </a:r>
          </a:p>
          <a:p>
            <a:r>
              <a:rPr lang="en-US" sz="5500" dirty="0" smtClean="0"/>
              <a:t>Avoid being defensive or “flipping the script</a:t>
            </a:r>
            <a:r>
              <a:rPr lang="en-US" sz="5500" dirty="0"/>
              <a:t>”(sidestepping or changing the topic) if you employee or employer voices a complaint </a:t>
            </a:r>
          </a:p>
          <a:p>
            <a:r>
              <a:rPr lang="en-US" sz="5500" dirty="0"/>
              <a:t>Use good listening skills; make sure that you understand what each other is saying, especially when discussing a difficult issue </a:t>
            </a:r>
          </a:p>
          <a:p>
            <a:r>
              <a:rPr lang="en-US" sz="5500" dirty="0" smtClean="0"/>
              <a:t>Build a foundation of positive feelings with one another; tell </a:t>
            </a:r>
            <a:r>
              <a:rPr lang="en-US" sz="5500" dirty="0"/>
              <a:t>each other what you appreciate; and look out for each other -- strive to have more positive than negative interaction </a:t>
            </a:r>
          </a:p>
          <a:p>
            <a:r>
              <a:rPr lang="en-US" sz="5500" dirty="0" smtClean="0"/>
              <a:t>When you catch yourself being defensive, overly critical, or </a:t>
            </a:r>
            <a:r>
              <a:rPr lang="en-US" sz="5500" dirty="0"/>
              <a:t>blaming, stop! </a:t>
            </a:r>
          </a:p>
          <a:p>
            <a:r>
              <a:rPr lang="en-US" sz="5500" dirty="0" smtClean="0"/>
              <a:t>Do something to change the tone of an argument or to </a:t>
            </a:r>
            <a:r>
              <a:rPr lang="en-US" sz="5500" dirty="0"/>
              <a:t>reduce the intensity </a:t>
            </a:r>
          </a:p>
          <a:p>
            <a:r>
              <a:rPr lang="en-US" sz="5500" dirty="0" smtClean="0"/>
              <a:t>Soften what you’re saying to make it sound less hostile </a:t>
            </a:r>
          </a:p>
          <a:p>
            <a:r>
              <a:rPr lang="en-US" sz="5500" dirty="0" smtClean="0"/>
              <a:t>De</a:t>
            </a:r>
            <a:r>
              <a:rPr lang="en-US" sz="5500" dirty="0"/>
              <a:t>-brief the </a:t>
            </a:r>
            <a:r>
              <a:rPr lang="en-US" sz="5500" dirty="0" smtClean="0"/>
              <a:t>conflict</a:t>
            </a:r>
            <a:endParaRPr lang="en-US" sz="5500" dirty="0"/>
          </a:p>
          <a:p>
            <a:r>
              <a:rPr lang="en-US" sz="5500" dirty="0" smtClean="0"/>
              <a:t>Sit </a:t>
            </a:r>
            <a:r>
              <a:rPr lang="en-US" sz="5500" dirty="0"/>
              <a:t>down and talk after an </a:t>
            </a:r>
            <a:r>
              <a:rPr lang="en-US" sz="5500" dirty="0" smtClean="0"/>
              <a:t>argument</a:t>
            </a:r>
            <a:endParaRPr lang="en-US" sz="5500" dirty="0"/>
          </a:p>
          <a:p>
            <a:r>
              <a:rPr lang="en-US" sz="5500" dirty="0" smtClean="0"/>
              <a:t>Take </a:t>
            </a:r>
            <a:r>
              <a:rPr lang="en-US" sz="5500" dirty="0"/>
              <a:t>responsibility for your role in the problem </a:t>
            </a:r>
          </a:p>
          <a:p>
            <a:r>
              <a:rPr lang="en-US" sz="5500" dirty="0" smtClean="0"/>
              <a:t>Discuss </a:t>
            </a:r>
            <a:r>
              <a:rPr lang="en-US" sz="5500" dirty="0"/>
              <a:t>what </a:t>
            </a:r>
            <a:r>
              <a:rPr lang="en-US" sz="5500" dirty="0" smtClean="0"/>
              <a:t>both of </a:t>
            </a:r>
            <a:r>
              <a:rPr lang="en-US" sz="5500" dirty="0"/>
              <a:t>you can do to make it better in the </a:t>
            </a:r>
            <a:r>
              <a:rPr lang="en-US" sz="5500" dirty="0" smtClean="0"/>
              <a:t>future </a:t>
            </a:r>
            <a:endParaRPr lang="en-US" sz="5500" dirty="0"/>
          </a:p>
          <a:p>
            <a:endParaRPr lang="en-US" dirty="0"/>
          </a:p>
        </p:txBody>
      </p:sp>
    </p:spTree>
    <p:extLst>
      <p:ext uri="{BB962C8B-B14F-4D97-AF65-F5344CB8AC3E}">
        <p14:creationId xmlns:p14="http://schemas.microsoft.com/office/powerpoint/2010/main" val="292907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82747"/>
          </a:xfrm>
        </p:spPr>
        <p:txBody>
          <a:bodyPr/>
          <a:lstStyle/>
          <a:p>
            <a:r>
              <a:rPr kumimoji="0" lang="en-US" sz="3000" b="1" kern="1200" cap="small" baseline="0" dirty="0" smtClean="0">
                <a:solidFill>
                  <a:schemeClr val="tx2"/>
                </a:solidFill>
                <a:effectLst/>
                <a:latin typeface="+mj-lt"/>
                <a:ea typeface="+mj-ea"/>
                <a:cs typeface="+mj-cs"/>
              </a:rPr>
              <a:t>Anger</a:t>
            </a:r>
            <a:r>
              <a:rPr lang="en-US" dirty="0" smtClean="0"/>
              <a:t> </a:t>
            </a:r>
            <a:endParaRPr lang="en-US" dirty="0"/>
          </a:p>
        </p:txBody>
      </p:sp>
      <p:sp>
        <p:nvSpPr>
          <p:cNvPr id="3" name="Content Placeholder 2"/>
          <p:cNvSpPr>
            <a:spLocks noGrp="1"/>
          </p:cNvSpPr>
          <p:nvPr>
            <p:ph sz="quarter" idx="1"/>
          </p:nvPr>
        </p:nvSpPr>
        <p:spPr>
          <a:xfrm>
            <a:off x="457199" y="957385"/>
            <a:ext cx="8061569" cy="5516567"/>
          </a:xfrm>
        </p:spPr>
        <p:txBody>
          <a:bodyPr>
            <a:normAutofit/>
          </a:bodyPr>
          <a:lstStyle/>
          <a:p>
            <a:r>
              <a:rPr lang="en-US" sz="2200" cap="small" dirty="0" smtClean="0">
                <a:solidFill>
                  <a:schemeClr val="tx2"/>
                </a:solidFill>
              </a:rPr>
              <a:t>It’s a normal and natural feeling </a:t>
            </a:r>
          </a:p>
          <a:p>
            <a:r>
              <a:rPr lang="en-US" sz="2200" cap="small" dirty="0" smtClean="0">
                <a:solidFill>
                  <a:schemeClr val="tx2"/>
                </a:solidFill>
              </a:rPr>
              <a:t>It’s what you do with your anger that makes a difference </a:t>
            </a:r>
          </a:p>
          <a:p>
            <a:r>
              <a:rPr lang="en-US" sz="2200" cap="small" dirty="0" smtClean="0">
                <a:solidFill>
                  <a:schemeClr val="tx2"/>
                </a:solidFill>
              </a:rPr>
              <a:t>We all have different ways of expressing our anger </a:t>
            </a:r>
          </a:p>
          <a:p>
            <a:r>
              <a:rPr lang="en-US" sz="2200" cap="small" dirty="0" smtClean="0">
                <a:solidFill>
                  <a:schemeClr val="tx2"/>
                </a:solidFill>
              </a:rPr>
              <a:t>Anger can: </a:t>
            </a:r>
          </a:p>
          <a:p>
            <a:pPr lvl="1"/>
            <a:r>
              <a:rPr lang="en-US" sz="2200" dirty="0" smtClean="0"/>
              <a:t>Wound </a:t>
            </a:r>
            <a:r>
              <a:rPr lang="en-US" sz="2200" dirty="0"/>
              <a:t>you and your relationship or get you fired </a:t>
            </a:r>
          </a:p>
          <a:p>
            <a:pPr lvl="1"/>
            <a:r>
              <a:rPr lang="en-US" sz="2200" dirty="0"/>
              <a:t>Be so blinding that it keeps you from seeing another point of </a:t>
            </a:r>
            <a:r>
              <a:rPr lang="en-US" sz="2200" dirty="0" smtClean="0"/>
              <a:t>view </a:t>
            </a:r>
            <a:r>
              <a:rPr lang="en-US" sz="2200" dirty="0"/>
              <a:t>or your own role in the conflict </a:t>
            </a:r>
          </a:p>
          <a:p>
            <a:pPr lvl="1"/>
            <a:r>
              <a:rPr lang="en-US" sz="2200" dirty="0"/>
              <a:t>Lead you to say or do things you later regret </a:t>
            </a:r>
          </a:p>
          <a:p>
            <a:pPr lvl="1"/>
            <a:r>
              <a:rPr lang="en-US" sz="2200" dirty="0"/>
              <a:t>Invite violence </a:t>
            </a:r>
          </a:p>
          <a:p>
            <a:endParaRPr lang="en-US" dirty="0"/>
          </a:p>
        </p:txBody>
      </p:sp>
    </p:spTree>
    <p:extLst>
      <p:ext uri="{BB962C8B-B14F-4D97-AF65-F5344CB8AC3E}">
        <p14:creationId xmlns:p14="http://schemas.microsoft.com/office/powerpoint/2010/main" val="88733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TotalTime>
  <Words>880</Words>
  <Application>Microsoft Office PowerPoint</Application>
  <PresentationFormat>On-screen Show (4:3)</PresentationFormat>
  <Paragraphs>90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Theme</vt:lpstr>
      <vt:lpstr>Healthy Relationships Unit 2 Communication</vt:lpstr>
      <vt:lpstr>Rationale  Students should be aware that creating, as well as maintaining, healthy relationships will help them reach their career goals from their first job through their last.   Objectives  Upon completion of this lesson, the student will be able to:  ·  understand the workings of a health relationship;  ·  identify the components of effective communications; ·  outline the skills necessary for developing healthy,    stable relationships with co-workers, employees,   and employers.  </vt:lpstr>
      <vt:lpstr>Engage  Name one quality that you consider to be a “must” in a healthy relationship.          Youth Advisory Counsel http://www.youtube.com/watch?v=tyJJ9aSJICM#t=20</vt:lpstr>
      <vt:lpstr>No relationship is ever perfect  </vt:lpstr>
      <vt:lpstr>Healthy Relationships continued…</vt:lpstr>
      <vt:lpstr>Communication  </vt:lpstr>
      <vt:lpstr>PowerPoint Presentation</vt:lpstr>
      <vt:lpstr>Managing conflict </vt:lpstr>
      <vt:lpstr>Anger </vt:lpstr>
      <vt:lpstr>Anger is getting out of hand when:  Either person seems overheated or out of control You’re arguing in a way that is going nowhere  You’re getting louder and angrier by the minute  Either of you is saying extremely negative things that you can’t take back  You appear at risk of coming to physical arguments  </vt:lpstr>
      <vt:lpstr>Ground rules for dealing with anger:  When conflict is getting out of control, terminate it  Take a time out and remove yourself momentarily from the conflict or conversation and cool off  Never block someone from leaving or follow after him or her  Once you’re away from the situation, do things to soothe yourself and don’t engage in negative self talk  Wait to reconvene until you’re both feeling normal again to have a discussion Don’t bring up the conflict again  Use communication skills to be sure you really understand each other  </vt:lpstr>
      <vt:lpstr>Get help if:  You have reason to believe that you’re in over your head and can’t handle things alone  You’re irritable all the time &amp; can’t get a handle on it  The fighting is intense and frequent  There’s physical violence of any type  You see a cycle of angry outbursts followed by feelings of remorse   Teen Dating Violence Awareness http://www.youtube.com/watch?v=XKd7icwmuFc</vt:lpstr>
      <vt:lpstr>   Activity  Complete What Makes a Relationship Healthy activity.  Complete the Scenarios.  http://teen.fightforzero.org/info-for-teens/  Accommodations for Learning Differences  For reinforcement, students will evaluate the pros and cons of having a healthy relationship at their place of employment. (If they do not have a job, have them evaluate a nurse working the hospital). Students can also role play using the conflict resolution and mediation script from the Conflict Resolution and Mediation lesson.   For enrichment, students will interview two people who are managers or someone who has authority over their employees, as well as interview employees, to find out what they view to be the most important factor in maintaining a healthy working relationship.  </vt:lpstr>
    </vt:vector>
  </TitlesOfParts>
  <Company>Skyn Candles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 Unit 2 Communication</dc:title>
  <dc:creator>Jessica Thieman</dc:creator>
  <cp:lastModifiedBy>Thieman, Jessica</cp:lastModifiedBy>
  <cp:revision>8</cp:revision>
  <dcterms:created xsi:type="dcterms:W3CDTF">2013-10-21T02:57:22Z</dcterms:created>
  <dcterms:modified xsi:type="dcterms:W3CDTF">2013-10-23T16:57:37Z</dcterms:modified>
</cp:coreProperties>
</file>