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4" r:id="rId8"/>
    <p:sldId id="265" r:id="rId9"/>
    <p:sldId id="266" r:id="rId10"/>
    <p:sldId id="267" r:id="rId11"/>
    <p:sldId id="268"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06" autoAdjust="0"/>
  </p:normalViewPr>
  <p:slideViewPr>
    <p:cSldViewPr snapToGrid="0" snapToObjects="1">
      <p:cViewPr varScale="1">
        <p:scale>
          <a:sx n="63" d="100"/>
          <a:sy n="63" d="100"/>
        </p:scale>
        <p:origin x="-1104" y="-108"/>
      </p:cViewPr>
      <p:guideLst>
        <p:guide orient="horz" pos="2160"/>
        <p:guide pos="2880"/>
      </p:guideLst>
    </p:cSldViewPr>
  </p:slideViewPr>
  <p:outlineViewPr>
    <p:cViewPr>
      <p:scale>
        <a:sx n="33" d="100"/>
        <a:sy n="33" d="100"/>
      </p:scale>
      <p:origin x="0" y="178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986C247-695B-4D7A-808A-32B2D33581D6}" type="datetimeFigureOut">
              <a:rPr lang="en-US" smtClean="0"/>
              <a:pPr/>
              <a:t>10/9/2013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419CC6F-9E97-4651-B21C-75D5E9A80B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6C247-695B-4D7A-808A-32B2D33581D6}"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CC6F-9E97-4651-B21C-75D5E9A80B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86C247-695B-4D7A-808A-32B2D33581D6}"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9CC6F-9E97-4651-B21C-75D5E9A80B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986C247-695B-4D7A-808A-32B2D33581D6}" type="datetimeFigureOut">
              <a:rPr lang="en-US" smtClean="0"/>
              <a:pPr/>
              <a:t>10/9/2013</a:t>
            </a:fld>
            <a:endParaRPr lang="en-US"/>
          </a:p>
        </p:txBody>
      </p:sp>
      <p:sp>
        <p:nvSpPr>
          <p:cNvPr id="9" name="Slide Number Placeholder 8"/>
          <p:cNvSpPr>
            <a:spLocks noGrp="1"/>
          </p:cNvSpPr>
          <p:nvPr>
            <p:ph type="sldNum" sz="quarter" idx="15"/>
          </p:nvPr>
        </p:nvSpPr>
        <p:spPr/>
        <p:txBody>
          <a:bodyPr rtlCol="0"/>
          <a:lstStyle/>
          <a:p>
            <a:fld id="{C419CC6F-9E97-4651-B21C-75D5E9A80B4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986C247-695B-4D7A-808A-32B2D33581D6}" type="datetimeFigureOut">
              <a:rPr lang="en-US" smtClean="0"/>
              <a:pPr/>
              <a:t>10/9/2013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419CC6F-9E97-4651-B21C-75D5E9A80B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86C247-695B-4D7A-808A-32B2D33581D6}"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9CC6F-9E97-4651-B21C-75D5E9A80B4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986C247-695B-4D7A-808A-32B2D33581D6}" type="datetimeFigureOut">
              <a:rPr lang="en-US" smtClean="0"/>
              <a:pPr/>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9CC6F-9E97-4651-B21C-75D5E9A80B4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986C247-695B-4D7A-808A-32B2D33581D6}" type="datetimeFigureOut">
              <a:rPr lang="en-US" smtClean="0"/>
              <a:pPr/>
              <a:t>10/9/2013</a:t>
            </a:fld>
            <a:endParaRPr lang="en-US"/>
          </a:p>
        </p:txBody>
      </p:sp>
      <p:sp>
        <p:nvSpPr>
          <p:cNvPr id="7" name="Slide Number Placeholder 6"/>
          <p:cNvSpPr>
            <a:spLocks noGrp="1"/>
          </p:cNvSpPr>
          <p:nvPr>
            <p:ph type="sldNum" sz="quarter" idx="11"/>
          </p:nvPr>
        </p:nvSpPr>
        <p:spPr/>
        <p:txBody>
          <a:bodyPr rtlCol="0"/>
          <a:lstStyle/>
          <a:p>
            <a:fld id="{C419CC6F-9E97-4651-B21C-75D5E9A80B4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6C247-695B-4D7A-808A-32B2D33581D6}" type="datetimeFigureOut">
              <a:rPr lang="en-US" smtClean="0"/>
              <a:pPr/>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9CC6F-9E97-4651-B21C-75D5E9A80B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986C247-695B-4D7A-808A-32B2D33581D6}" type="datetimeFigureOut">
              <a:rPr lang="en-US" smtClean="0"/>
              <a:pPr/>
              <a:t>10/9/2013</a:t>
            </a:fld>
            <a:endParaRPr lang="en-US"/>
          </a:p>
        </p:txBody>
      </p:sp>
      <p:sp>
        <p:nvSpPr>
          <p:cNvPr id="22" name="Slide Number Placeholder 21"/>
          <p:cNvSpPr>
            <a:spLocks noGrp="1"/>
          </p:cNvSpPr>
          <p:nvPr>
            <p:ph type="sldNum" sz="quarter" idx="15"/>
          </p:nvPr>
        </p:nvSpPr>
        <p:spPr/>
        <p:txBody>
          <a:bodyPr rtlCol="0"/>
          <a:lstStyle/>
          <a:p>
            <a:fld id="{C419CC6F-9E97-4651-B21C-75D5E9A80B4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986C247-695B-4D7A-808A-32B2D33581D6}" type="datetimeFigureOut">
              <a:rPr lang="en-US" smtClean="0"/>
              <a:pPr/>
              <a:t>10/9/2013</a:t>
            </a:fld>
            <a:endParaRPr lang="en-US"/>
          </a:p>
        </p:txBody>
      </p:sp>
      <p:sp>
        <p:nvSpPr>
          <p:cNvPr id="18" name="Slide Number Placeholder 17"/>
          <p:cNvSpPr>
            <a:spLocks noGrp="1"/>
          </p:cNvSpPr>
          <p:nvPr>
            <p:ph type="sldNum" sz="quarter" idx="11"/>
          </p:nvPr>
        </p:nvSpPr>
        <p:spPr/>
        <p:txBody>
          <a:bodyPr rtlCol="0"/>
          <a:lstStyle/>
          <a:p>
            <a:fld id="{C419CC6F-9E97-4651-B21C-75D5E9A80B4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986C247-695B-4D7A-808A-32B2D33581D6}" type="datetimeFigureOut">
              <a:rPr lang="en-US" smtClean="0"/>
              <a:pPr/>
              <a:t>10/9/2013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19CC6F-9E97-4651-B21C-75D5E9A80B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Nonverbal Communication</a:t>
            </a:r>
            <a:br>
              <a:rPr lang="en-US" dirty="0" smtClean="0"/>
            </a:br>
            <a:r>
              <a:rPr lang="en-US" dirty="0" smtClean="0"/>
              <a:t>Unit 2 </a:t>
            </a:r>
            <a:r>
              <a:rPr lang="en-US" dirty="0" smtClean="0"/>
              <a:t>Communication</a:t>
            </a:r>
            <a:endParaRPr lang="en-US" dirty="0"/>
          </a:p>
        </p:txBody>
      </p:sp>
      <p:sp>
        <p:nvSpPr>
          <p:cNvPr id="3" name="Subtitle 2"/>
          <p:cNvSpPr>
            <a:spLocks noGrp="1"/>
          </p:cNvSpPr>
          <p:nvPr>
            <p:ph type="subTitle" idx="1"/>
          </p:nvPr>
        </p:nvSpPr>
        <p:spPr/>
        <p:txBody>
          <a:bodyPr/>
          <a:lstStyle/>
          <a:p>
            <a:r>
              <a:rPr lang="en-US" dirty="0" smtClean="0"/>
              <a:t>Health Science</a:t>
            </a:r>
          </a:p>
          <a:p>
            <a:r>
              <a:rPr lang="en-US" dirty="0" smtClean="0"/>
              <a:t>Ms. Thieman </a:t>
            </a:r>
          </a:p>
          <a:p>
            <a:r>
              <a:rPr lang="en-US" dirty="0" smtClean="0"/>
              <a:t>2013-2014</a:t>
            </a:r>
            <a:endParaRPr lang="en-US" dirty="0"/>
          </a:p>
        </p:txBody>
      </p:sp>
      <p:pic>
        <p:nvPicPr>
          <p:cNvPr id="4" name="Picture 3"/>
          <p:cNvPicPr>
            <a:picLocks noChangeAspect="1"/>
          </p:cNvPicPr>
          <p:nvPr/>
        </p:nvPicPr>
        <p:blipFill>
          <a:blip r:embed="rId2"/>
          <a:stretch>
            <a:fillRect/>
          </a:stretch>
        </p:blipFill>
        <p:spPr>
          <a:xfrm>
            <a:off x="3731846" y="145296"/>
            <a:ext cx="5117125" cy="3954731"/>
          </a:xfrm>
          <a:prstGeom prst="rect">
            <a:avLst/>
          </a:prstGeom>
        </p:spPr>
      </p:pic>
    </p:spTree>
    <p:extLst>
      <p:ext uri="{BB962C8B-B14F-4D97-AF65-F5344CB8AC3E}">
        <p14:creationId xmlns:p14="http://schemas.microsoft.com/office/powerpoint/2010/main" val="169755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308"/>
            <a:ext cx="7467600" cy="566615"/>
          </a:xfrm>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000" b="1" kern="1200" cap="small" baseline="0" dirty="0" smtClean="0">
                <a:solidFill>
                  <a:schemeClr val="tx2"/>
                </a:solidFill>
                <a:effectLst/>
                <a:latin typeface="+mj-lt"/>
                <a:ea typeface="+mj-ea"/>
                <a:cs typeface="+mj-cs"/>
              </a:rPr>
              <a:t>Touch</a:t>
            </a:r>
            <a:r>
              <a:rPr kumimoji="0" lang="en-US" sz="3000" b="0" kern="1200" cap="small" baseline="0" dirty="0" smtClean="0">
                <a:solidFill>
                  <a:schemeClr val="tx2"/>
                </a:solidFill>
                <a:effectLst/>
                <a:latin typeface="+mj-lt"/>
                <a:ea typeface="+mj-ea"/>
                <a:cs typeface="+mj-cs"/>
              </a:rPr>
              <a:t> </a:t>
            </a:r>
            <a:endParaRPr lang="en-US" dirty="0" smtClean="0">
              <a:effectLst/>
            </a:endParaRPr>
          </a:p>
          <a:p>
            <a:endParaRPr lang="en-US" dirty="0"/>
          </a:p>
        </p:txBody>
      </p:sp>
      <p:sp>
        <p:nvSpPr>
          <p:cNvPr id="3" name="Content Placeholder 2"/>
          <p:cNvSpPr>
            <a:spLocks noGrp="1"/>
          </p:cNvSpPr>
          <p:nvPr>
            <p:ph sz="quarter" idx="1"/>
          </p:nvPr>
        </p:nvSpPr>
        <p:spPr>
          <a:xfrm>
            <a:off x="457199" y="918308"/>
            <a:ext cx="8042031" cy="5555644"/>
          </a:xfrm>
        </p:spPr>
        <p:txBody>
          <a:bodyPr/>
          <a:lstStyle/>
          <a:p>
            <a:r>
              <a:rPr lang="en-US" sz="3200" cap="small" dirty="0">
                <a:solidFill>
                  <a:schemeClr val="tx2"/>
                </a:solidFill>
              </a:rPr>
              <a:t>Multiple meanings </a:t>
            </a:r>
          </a:p>
          <a:p>
            <a:pPr lvl="1"/>
            <a:r>
              <a:rPr lang="en-US" sz="2400" b="1" dirty="0" smtClean="0"/>
              <a:t>Positive </a:t>
            </a:r>
            <a:r>
              <a:rPr lang="en-US" sz="2400" b="1" dirty="0"/>
              <a:t>message</a:t>
            </a:r>
            <a:r>
              <a:rPr lang="en-US" sz="2400" dirty="0"/>
              <a:t>: provide affirmation, provide reassurance, share warmth, approval and emotional support </a:t>
            </a:r>
          </a:p>
          <a:p>
            <a:pPr lvl="1"/>
            <a:r>
              <a:rPr lang="en-US" sz="2400" b="1" dirty="0" smtClean="0"/>
              <a:t>Negative </a:t>
            </a:r>
            <a:r>
              <a:rPr lang="en-US" sz="2400" b="1" dirty="0"/>
              <a:t>message</a:t>
            </a:r>
            <a:r>
              <a:rPr lang="en-US" sz="2400" dirty="0"/>
              <a:t>: anger, frustration, punishment, invasion of personal space </a:t>
            </a:r>
          </a:p>
          <a:p>
            <a:r>
              <a:rPr lang="en-US" sz="3200" cap="small" dirty="0">
                <a:solidFill>
                  <a:schemeClr val="tx2"/>
                </a:solidFill>
              </a:rPr>
              <a:t>Health care worker needs to weigh the benefits against the negatives when using touch </a:t>
            </a:r>
          </a:p>
          <a:p>
            <a:endParaRPr lang="en-US" dirty="0"/>
          </a:p>
        </p:txBody>
      </p:sp>
      <p:pic>
        <p:nvPicPr>
          <p:cNvPr id="4" name="Picture 3"/>
          <p:cNvPicPr>
            <a:picLocks noChangeAspect="1"/>
          </p:cNvPicPr>
          <p:nvPr/>
        </p:nvPicPr>
        <p:blipFill>
          <a:blip r:embed="rId2"/>
          <a:stretch>
            <a:fillRect/>
          </a:stretch>
        </p:blipFill>
        <p:spPr>
          <a:xfrm>
            <a:off x="4298462" y="4155180"/>
            <a:ext cx="3790460" cy="2526973"/>
          </a:xfrm>
          <a:prstGeom prst="rect">
            <a:avLst/>
          </a:prstGeom>
        </p:spPr>
      </p:pic>
    </p:spTree>
    <p:extLst>
      <p:ext uri="{BB962C8B-B14F-4D97-AF65-F5344CB8AC3E}">
        <p14:creationId xmlns:p14="http://schemas.microsoft.com/office/powerpoint/2010/main" val="1279180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602154"/>
            <a:ext cx="6172200" cy="1133231"/>
          </a:xfrm>
        </p:spPr>
        <p:txBody>
          <a:bodyPr/>
          <a:lstStyle/>
          <a:p>
            <a:r>
              <a:rPr lang="en-US" dirty="0" smtClean="0"/>
              <a:t>Any questions???</a:t>
            </a:r>
            <a:endParaRPr lang="en-US" dirty="0"/>
          </a:p>
        </p:txBody>
      </p:sp>
      <p:sp>
        <p:nvSpPr>
          <p:cNvPr id="3" name="Text Placeholder 2"/>
          <p:cNvSpPr>
            <a:spLocks noGrp="1"/>
          </p:cNvSpPr>
          <p:nvPr>
            <p:ph type="body" idx="1"/>
          </p:nvPr>
        </p:nvSpPr>
        <p:spPr>
          <a:xfrm>
            <a:off x="2286000" y="2969846"/>
            <a:ext cx="6172200" cy="3411904"/>
          </a:xfrm>
        </p:spPr>
        <p:txBody>
          <a:bodyPr/>
          <a:lstStyle/>
          <a:p>
            <a:r>
              <a:rPr lang="en-US" dirty="0" smtClean="0"/>
              <a:t> </a:t>
            </a:r>
            <a:r>
              <a:rPr lang="en-US" dirty="0"/>
              <a:t>Activity</a:t>
            </a:r>
            <a:br>
              <a:rPr lang="en-US" dirty="0"/>
            </a:br>
            <a:r>
              <a:rPr lang="en-US" dirty="0"/>
              <a:t>I. Complete the Nonverbal Communication Activity. </a:t>
            </a:r>
            <a:endParaRPr lang="en-US" dirty="0" smtClean="0"/>
          </a:p>
          <a:p>
            <a:r>
              <a:rPr lang="en-US" dirty="0" smtClean="0"/>
              <a:t>II</a:t>
            </a:r>
            <a:r>
              <a:rPr lang="en-US" dirty="0"/>
              <a:t>. </a:t>
            </a:r>
            <a:r>
              <a:rPr lang="en-US" dirty="0" smtClean="0"/>
              <a:t>Complete the Survey of Nonverbal Impressions</a:t>
            </a:r>
            <a:r>
              <a:rPr lang="en-US" dirty="0"/>
              <a:t>. </a:t>
            </a:r>
            <a:endParaRPr lang="en-US" dirty="0" smtClean="0"/>
          </a:p>
          <a:p>
            <a:endParaRPr lang="en-US" dirty="0"/>
          </a:p>
          <a:p>
            <a:r>
              <a:rPr lang="en-US" dirty="0"/>
              <a:t>Accommodations for Learning Differences </a:t>
            </a:r>
          </a:p>
          <a:p>
            <a:r>
              <a:rPr lang="en-US"/>
              <a:t>For reinforcement, students will role play emotions that express nonverbal communication (fear, anger, pain). </a:t>
            </a:r>
          </a:p>
          <a:p>
            <a:endParaRPr lang="en-US" b="0" dirty="0"/>
          </a:p>
          <a:p>
            <a:endParaRPr lang="en-US" dirty="0"/>
          </a:p>
        </p:txBody>
      </p:sp>
    </p:spTree>
    <p:extLst>
      <p:ext uri="{BB962C8B-B14F-4D97-AF65-F5344CB8AC3E}">
        <p14:creationId xmlns:p14="http://schemas.microsoft.com/office/powerpoint/2010/main" val="981407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983415" cy="2735385"/>
          </a:xfrm>
        </p:spPr>
        <p:txBody>
          <a:bodyPr>
            <a:normAutofit fontScale="90000"/>
          </a:bodyPr>
          <a:lstStyle/>
          <a:p>
            <a:pPr rtl="0" eaLnBrk="1" latinLnBrk="0" hangingPunct="1"/>
            <a:r>
              <a:rPr kumimoji="0" lang="en-US" sz="3000" b="1" kern="1200" cap="small" baseline="0" dirty="0" smtClean="0">
                <a:solidFill>
                  <a:schemeClr val="tx2"/>
                </a:solidFill>
                <a:effectLst/>
                <a:latin typeface="+mj-lt"/>
                <a:ea typeface="+mj-ea"/>
                <a:cs typeface="+mj-cs"/>
              </a:rPr>
              <a:t>Rationale </a:t>
            </a:r>
            <a:br>
              <a:rPr kumimoji="0" lang="en-US" sz="3000" b="1" kern="1200" cap="small" baseline="0" dirty="0" smtClean="0">
                <a:solidFill>
                  <a:schemeClr val="tx2"/>
                </a:solidFill>
                <a:effectLst/>
                <a:latin typeface="+mj-lt"/>
                <a:ea typeface="+mj-ea"/>
                <a:cs typeface="+mj-cs"/>
              </a:rPr>
            </a:br>
            <a:r>
              <a:rPr kumimoji="0" lang="en-US" sz="2400" b="0" kern="1200" cap="small" baseline="0" dirty="0" smtClean="0">
                <a:solidFill>
                  <a:schemeClr val="tx2"/>
                </a:solidFill>
                <a:effectLst/>
              </a:rPr>
              <a:t>Research indicates that more time is spent communicating nonverbally than verbally and nonverbal messages carry more meaning than verbal messages. </a:t>
            </a:r>
            <a:br>
              <a:rPr kumimoji="0" lang="en-US" sz="2400" b="0" kern="1200" cap="small" baseline="0" dirty="0" smtClean="0">
                <a:solidFill>
                  <a:schemeClr val="tx2"/>
                </a:solidFill>
                <a:effectLst/>
              </a:rPr>
            </a:br>
            <a:r>
              <a:rPr kumimoji="0" lang="en-US" sz="2400" b="0" kern="1200" cap="small" baseline="0" dirty="0" smtClean="0">
                <a:solidFill>
                  <a:schemeClr val="tx2"/>
                </a:solidFill>
                <a:effectLst/>
              </a:rPr>
              <a:t/>
            </a:r>
            <a:br>
              <a:rPr kumimoji="0" lang="en-US" sz="2400" b="0" kern="1200" cap="small" baseline="0" dirty="0" smtClean="0">
                <a:solidFill>
                  <a:schemeClr val="tx2"/>
                </a:solidFill>
                <a:effectLst/>
              </a:rPr>
            </a:br>
            <a:r>
              <a:rPr kumimoji="0" lang="en-US" sz="2400" b="0" kern="1200" cap="small" baseline="0" dirty="0" smtClean="0">
                <a:solidFill>
                  <a:schemeClr val="tx2"/>
                </a:solidFill>
                <a:effectLst/>
              </a:rPr>
              <a:t>It is important to be aware of how nonverbal messages are perceived by others.</a:t>
            </a:r>
            <a:r>
              <a:rPr lang="en-US" sz="2400" dirty="0" smtClean="0"/>
              <a:t> </a:t>
            </a:r>
            <a:endParaRPr lang="en-US" sz="2400" dirty="0"/>
          </a:p>
        </p:txBody>
      </p:sp>
      <p:sp>
        <p:nvSpPr>
          <p:cNvPr id="3" name="Content Placeholder 2"/>
          <p:cNvSpPr>
            <a:spLocks noGrp="1"/>
          </p:cNvSpPr>
          <p:nvPr>
            <p:ph sz="quarter" idx="1"/>
          </p:nvPr>
        </p:nvSpPr>
        <p:spPr>
          <a:xfrm>
            <a:off x="457199" y="2911231"/>
            <a:ext cx="8237416" cy="3731845"/>
          </a:xfrm>
        </p:spPr>
        <p:txBody>
          <a:bodyPr>
            <a:normAutofit lnSpcReduction="10000"/>
          </a:bodyPr>
          <a:lstStyle/>
          <a:p>
            <a:pPr marL="0" indent="0">
              <a:buNone/>
            </a:pPr>
            <a:r>
              <a:rPr lang="en-US" b="1" cap="small" dirty="0">
                <a:solidFill>
                  <a:schemeClr val="tx2"/>
                </a:solidFill>
              </a:rPr>
              <a:t>Objectives </a:t>
            </a:r>
            <a:endParaRPr lang="en-US" dirty="0"/>
          </a:p>
          <a:p>
            <a:r>
              <a:rPr lang="en-US" sz="2200" cap="small" dirty="0">
                <a:solidFill>
                  <a:schemeClr val="tx2"/>
                </a:solidFill>
              </a:rPr>
              <a:t>Upon completion of this lesson, the student will be able to:</a:t>
            </a:r>
            <a:br>
              <a:rPr lang="en-US" sz="2200" cap="small" dirty="0">
                <a:solidFill>
                  <a:schemeClr val="tx2"/>
                </a:solidFill>
              </a:rPr>
            </a:br>
            <a:r>
              <a:rPr lang="en-US" sz="2200" cap="small" dirty="0">
                <a:solidFill>
                  <a:schemeClr val="tx2"/>
                </a:solidFill>
              </a:rPr>
              <a:t> Examine nonverbal forms of communication, functions, characteristics, </a:t>
            </a:r>
            <a:r>
              <a:rPr lang="en-US" sz="2200" cap="small" dirty="0" smtClean="0">
                <a:solidFill>
                  <a:schemeClr val="tx2"/>
                </a:solidFill>
              </a:rPr>
              <a:t>and </a:t>
            </a:r>
            <a:r>
              <a:rPr lang="en-US" sz="2200" cap="small" dirty="0">
                <a:solidFill>
                  <a:schemeClr val="tx2"/>
                </a:solidFill>
              </a:rPr>
              <a:t>interpretation</a:t>
            </a:r>
            <a:br>
              <a:rPr lang="en-US" sz="2200" cap="small" dirty="0">
                <a:solidFill>
                  <a:schemeClr val="tx2"/>
                </a:solidFill>
              </a:rPr>
            </a:br>
            <a:r>
              <a:rPr lang="en-US" sz="2200" cap="small" dirty="0">
                <a:solidFill>
                  <a:schemeClr val="tx2"/>
                </a:solidFill>
              </a:rPr>
              <a:t> Improve nonverbal communication skills</a:t>
            </a:r>
            <a:br>
              <a:rPr lang="en-US" sz="2200" cap="small" dirty="0">
                <a:solidFill>
                  <a:schemeClr val="tx2"/>
                </a:solidFill>
              </a:rPr>
            </a:br>
            <a:r>
              <a:rPr lang="en-US" sz="2200" cap="small" dirty="0">
                <a:solidFill>
                  <a:schemeClr val="tx2"/>
                </a:solidFill>
              </a:rPr>
              <a:t> Adapt appropriate communications to the needs of the individual</a:t>
            </a:r>
            <a:br>
              <a:rPr lang="en-US" sz="2200" cap="small" dirty="0">
                <a:solidFill>
                  <a:schemeClr val="tx2"/>
                </a:solidFill>
              </a:rPr>
            </a:br>
            <a:r>
              <a:rPr lang="en-US" sz="2200" cap="small" dirty="0">
                <a:solidFill>
                  <a:schemeClr val="tx2"/>
                </a:solidFill>
              </a:rPr>
              <a:t> Explain the importance of nonverbal behavior in  </a:t>
            </a:r>
            <a:r>
              <a:rPr lang="en-US" sz="2200" cap="small" dirty="0" smtClean="0">
                <a:solidFill>
                  <a:schemeClr val="tx2"/>
                </a:solidFill>
              </a:rPr>
              <a:t>the </a:t>
            </a:r>
            <a:r>
              <a:rPr lang="en-US" sz="2200" cap="small" dirty="0">
                <a:solidFill>
                  <a:schemeClr val="tx2"/>
                </a:solidFill>
              </a:rPr>
              <a:t>communication </a:t>
            </a:r>
            <a:r>
              <a:rPr lang="en-US" sz="2200" cap="small" dirty="0" smtClean="0">
                <a:solidFill>
                  <a:schemeClr val="tx2"/>
                </a:solidFill>
              </a:rPr>
              <a:t>process</a:t>
            </a:r>
            <a:r>
              <a:rPr lang="en-US" sz="2200" cap="small" dirty="0">
                <a:solidFill>
                  <a:schemeClr val="tx2"/>
                </a:solidFill>
              </a:rPr>
              <a:t/>
            </a:r>
            <a:br>
              <a:rPr lang="en-US" sz="2200" cap="small" dirty="0">
                <a:solidFill>
                  <a:schemeClr val="tx2"/>
                </a:solidFill>
              </a:rPr>
            </a:br>
            <a:r>
              <a:rPr lang="en-US" sz="2200" cap="small" dirty="0">
                <a:solidFill>
                  <a:schemeClr val="tx2"/>
                </a:solidFill>
              </a:rPr>
              <a:t> Act out a dialogue using gesture &amp;</a:t>
            </a:r>
            <a:r>
              <a:rPr lang="en-US" sz="2200" cap="small" dirty="0" smtClean="0">
                <a:solidFill>
                  <a:schemeClr val="tx2"/>
                </a:solidFill>
              </a:rPr>
              <a:t> </a:t>
            </a:r>
            <a:r>
              <a:rPr lang="en-US" sz="2200" cap="small" dirty="0">
                <a:solidFill>
                  <a:schemeClr val="tx2"/>
                </a:solidFill>
              </a:rPr>
              <a:t>expression only </a:t>
            </a:r>
            <a:endParaRPr lang="en-US" sz="2200" dirty="0"/>
          </a:p>
          <a:p>
            <a:pPr marL="0" indent="0">
              <a:buNone/>
            </a:pPr>
            <a:r>
              <a:rPr lang="en-US" dirty="0" smtClean="0"/>
              <a:t> </a:t>
            </a:r>
            <a:endParaRPr lang="en-US" dirty="0"/>
          </a:p>
        </p:txBody>
      </p:sp>
    </p:spTree>
    <p:extLst>
      <p:ext uri="{BB962C8B-B14F-4D97-AF65-F5344CB8AC3E}">
        <p14:creationId xmlns:p14="http://schemas.microsoft.com/office/powerpoint/2010/main" val="388018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63208"/>
          </a:xfrm>
        </p:spPr>
        <p:txBody>
          <a:bodyPr/>
          <a:lstStyle/>
          <a:p>
            <a:r>
              <a:rPr lang="en-US" b="1" dirty="0" smtClean="0"/>
              <a:t>Engage: Charades</a:t>
            </a:r>
            <a:endParaRPr lang="en-US" b="1" dirty="0"/>
          </a:p>
        </p:txBody>
      </p:sp>
      <p:sp>
        <p:nvSpPr>
          <p:cNvPr id="3" name="Content Placeholder 2"/>
          <p:cNvSpPr>
            <a:spLocks noGrp="1"/>
          </p:cNvSpPr>
          <p:nvPr>
            <p:ph sz="quarter" idx="1"/>
          </p:nvPr>
        </p:nvSpPr>
        <p:spPr>
          <a:xfrm>
            <a:off x="457200" y="1113692"/>
            <a:ext cx="7905262" cy="5568462"/>
          </a:xfrm>
        </p:spPr>
        <p:txBody>
          <a:bodyPr>
            <a:normAutofit fontScale="92500" lnSpcReduction="20000"/>
          </a:bodyPr>
          <a:lstStyle/>
          <a:p>
            <a:r>
              <a:rPr lang="en-US" cap="small" dirty="0" smtClean="0">
                <a:solidFill>
                  <a:schemeClr val="tx2"/>
                </a:solidFill>
              </a:rPr>
              <a:t>Divide the </a:t>
            </a:r>
            <a:r>
              <a:rPr lang="en-US" cap="small" dirty="0">
                <a:solidFill>
                  <a:schemeClr val="tx2"/>
                </a:solidFill>
              </a:rPr>
              <a:t>class into </a:t>
            </a:r>
            <a:r>
              <a:rPr lang="en-US" cap="small" dirty="0" smtClean="0">
                <a:solidFill>
                  <a:schemeClr val="tx2"/>
                </a:solidFill>
              </a:rPr>
              <a:t>2 or 4 groups; and each group needs </a:t>
            </a:r>
            <a:r>
              <a:rPr lang="en-US" cap="small" dirty="0">
                <a:solidFill>
                  <a:schemeClr val="tx2"/>
                </a:solidFill>
              </a:rPr>
              <a:t>2 pieces of paper. </a:t>
            </a:r>
            <a:endParaRPr lang="en-US" cap="small" dirty="0" smtClean="0">
              <a:solidFill>
                <a:schemeClr val="tx2"/>
              </a:solidFill>
            </a:endParaRPr>
          </a:p>
          <a:p>
            <a:r>
              <a:rPr lang="en-US" cap="small" dirty="0" smtClean="0">
                <a:solidFill>
                  <a:schemeClr val="tx2"/>
                </a:solidFill>
              </a:rPr>
              <a:t>Brainstorm </a:t>
            </a:r>
            <a:r>
              <a:rPr lang="en-US" cap="small" dirty="0">
                <a:solidFill>
                  <a:schemeClr val="tx2"/>
                </a:solidFill>
              </a:rPr>
              <a:t>2 song titles or movies and write them down on their slips of paper. *</a:t>
            </a:r>
            <a:r>
              <a:rPr lang="en-US" cap="small" dirty="0" smtClean="0">
                <a:solidFill>
                  <a:schemeClr val="tx2"/>
                </a:solidFill>
              </a:rPr>
              <a:t>no </a:t>
            </a:r>
            <a:r>
              <a:rPr lang="en-US" cap="small" dirty="0">
                <a:solidFill>
                  <a:schemeClr val="tx2"/>
                </a:solidFill>
              </a:rPr>
              <a:t>more than 5 </a:t>
            </a:r>
            <a:r>
              <a:rPr lang="en-US" cap="small" dirty="0" smtClean="0">
                <a:solidFill>
                  <a:schemeClr val="tx2"/>
                </a:solidFill>
              </a:rPr>
              <a:t>minutes!  </a:t>
            </a:r>
            <a:endParaRPr lang="en-US" cap="small" dirty="0">
              <a:solidFill>
                <a:schemeClr val="tx2"/>
              </a:solidFill>
            </a:endParaRPr>
          </a:p>
          <a:p>
            <a:r>
              <a:rPr lang="en-US" cap="small" dirty="0" smtClean="0">
                <a:solidFill>
                  <a:schemeClr val="tx2"/>
                </a:solidFill>
              </a:rPr>
              <a:t>Put your slips </a:t>
            </a:r>
            <a:r>
              <a:rPr lang="en-US" cap="small" dirty="0">
                <a:solidFill>
                  <a:schemeClr val="tx2"/>
                </a:solidFill>
              </a:rPr>
              <a:t>of paper </a:t>
            </a:r>
            <a:r>
              <a:rPr lang="en-US" cap="small" dirty="0" smtClean="0">
                <a:solidFill>
                  <a:schemeClr val="tx2"/>
                </a:solidFill>
              </a:rPr>
              <a:t>in your cup. </a:t>
            </a:r>
          </a:p>
          <a:p>
            <a:r>
              <a:rPr lang="en-US" cap="small" dirty="0" smtClean="0">
                <a:solidFill>
                  <a:schemeClr val="tx2"/>
                </a:solidFill>
              </a:rPr>
              <a:t>The first </a:t>
            </a:r>
            <a:r>
              <a:rPr lang="en-US" cap="small" dirty="0">
                <a:solidFill>
                  <a:schemeClr val="tx2"/>
                </a:solidFill>
              </a:rPr>
              <a:t>team picks a person from their group to go first. This person draws a slip from another group and has 3 minutes to act out the song or movie title. </a:t>
            </a:r>
            <a:endParaRPr lang="en-US" cap="small" dirty="0" smtClean="0">
              <a:solidFill>
                <a:schemeClr val="tx2"/>
              </a:solidFill>
            </a:endParaRPr>
          </a:p>
          <a:p>
            <a:r>
              <a:rPr lang="en-US" cap="small" dirty="0" smtClean="0">
                <a:solidFill>
                  <a:schemeClr val="tx2"/>
                </a:solidFill>
              </a:rPr>
              <a:t>Reminder: </a:t>
            </a:r>
            <a:r>
              <a:rPr lang="en-US" cap="small" dirty="0">
                <a:solidFill>
                  <a:schemeClr val="tx2"/>
                </a:solidFill>
              </a:rPr>
              <a:t>students </a:t>
            </a:r>
            <a:r>
              <a:rPr lang="en-US" b="1" cap="small" dirty="0" smtClean="0">
                <a:solidFill>
                  <a:schemeClr val="tx2"/>
                </a:solidFill>
              </a:rPr>
              <a:t>cannot </a:t>
            </a:r>
            <a:r>
              <a:rPr lang="en-US" b="1" cap="small" dirty="0">
                <a:solidFill>
                  <a:schemeClr val="tx2"/>
                </a:solidFill>
              </a:rPr>
              <a:t>speak </a:t>
            </a:r>
            <a:r>
              <a:rPr lang="en-US" cap="small" dirty="0">
                <a:solidFill>
                  <a:schemeClr val="tx2"/>
                </a:solidFill>
              </a:rPr>
              <a:t>or</a:t>
            </a:r>
            <a:r>
              <a:rPr lang="en-US" b="1" cap="small" dirty="0">
                <a:solidFill>
                  <a:schemeClr val="tx2"/>
                </a:solidFill>
              </a:rPr>
              <a:t> write </a:t>
            </a:r>
            <a:r>
              <a:rPr lang="en-US" cap="small" dirty="0">
                <a:solidFill>
                  <a:schemeClr val="tx2"/>
                </a:solidFill>
              </a:rPr>
              <a:t>any clues down. If the team members guess the correct title, write the time down. If the team members do not guess the correct title within the 3 minutes then write down 3 minutes for a score</a:t>
            </a:r>
            <a:r>
              <a:rPr lang="en-US" cap="small" dirty="0" smtClean="0">
                <a:solidFill>
                  <a:schemeClr val="tx2"/>
                </a:solidFill>
              </a:rPr>
              <a:t>.</a:t>
            </a:r>
          </a:p>
          <a:p>
            <a:r>
              <a:rPr lang="en-US" cap="small" dirty="0" smtClean="0">
                <a:solidFill>
                  <a:schemeClr val="tx2"/>
                </a:solidFill>
              </a:rPr>
              <a:t>Continue </a:t>
            </a:r>
            <a:r>
              <a:rPr lang="en-US" cap="small" dirty="0">
                <a:solidFill>
                  <a:schemeClr val="tx2"/>
                </a:solidFill>
              </a:rPr>
              <a:t>with each group picking a slip from another group and acting it out. The group with the shortest time wins. </a:t>
            </a:r>
          </a:p>
          <a:p>
            <a:r>
              <a:rPr lang="en-US" cap="small" dirty="0" smtClean="0">
                <a:solidFill>
                  <a:schemeClr val="tx2"/>
                </a:solidFill>
              </a:rPr>
              <a:t>Discuss </a:t>
            </a:r>
            <a:r>
              <a:rPr lang="en-US" cap="small" dirty="0">
                <a:solidFill>
                  <a:schemeClr val="tx2"/>
                </a:solidFill>
              </a:rPr>
              <a:t>what types of communication they saw. Include facial expressions, eyes, and hands. </a:t>
            </a:r>
            <a:endParaRPr lang="en-US" dirty="0"/>
          </a:p>
        </p:txBody>
      </p:sp>
    </p:spTree>
    <p:extLst>
      <p:ext uri="{BB962C8B-B14F-4D97-AF65-F5344CB8AC3E}">
        <p14:creationId xmlns:p14="http://schemas.microsoft.com/office/powerpoint/2010/main" val="324220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9977"/>
          </a:xfrm>
        </p:spPr>
        <p:txBody>
          <a:bodyPr/>
          <a:lstStyle/>
          <a:p>
            <a:r>
              <a:rPr lang="en-US" b="1" dirty="0" smtClean="0"/>
              <a:t>Nonverbal Communication</a:t>
            </a:r>
            <a:endParaRPr lang="en-US" b="1" dirty="0"/>
          </a:p>
        </p:txBody>
      </p:sp>
      <p:sp>
        <p:nvSpPr>
          <p:cNvPr id="3" name="Content Placeholder 2"/>
          <p:cNvSpPr>
            <a:spLocks noGrp="1"/>
          </p:cNvSpPr>
          <p:nvPr>
            <p:ph sz="quarter" idx="1"/>
          </p:nvPr>
        </p:nvSpPr>
        <p:spPr>
          <a:xfrm>
            <a:off x="457200" y="1270000"/>
            <a:ext cx="7467600" cy="5203952"/>
          </a:xfrm>
        </p:spPr>
        <p:txBody>
          <a:bodyPr/>
          <a:lstStyle/>
          <a:p>
            <a:r>
              <a:rPr lang="en-US" sz="2800" cap="small" dirty="0" smtClean="0">
                <a:solidFill>
                  <a:schemeClr val="tx2"/>
                </a:solidFill>
              </a:rPr>
              <a:t>Sending &amp; </a:t>
            </a:r>
            <a:r>
              <a:rPr lang="en-US" sz="2800" cap="small" dirty="0">
                <a:solidFill>
                  <a:schemeClr val="tx2"/>
                </a:solidFill>
              </a:rPr>
              <a:t>receiving wordless messages </a:t>
            </a:r>
            <a:endParaRPr lang="en-US" sz="2800" cap="small" dirty="0" smtClean="0">
              <a:solidFill>
                <a:schemeClr val="tx2"/>
              </a:solidFill>
            </a:endParaRPr>
          </a:p>
          <a:p>
            <a:pPr marL="365760" lvl="1" indent="0">
              <a:buNone/>
            </a:pPr>
            <a:r>
              <a:rPr lang="en-US" sz="2500" cap="small" dirty="0" smtClean="0">
                <a:solidFill>
                  <a:schemeClr val="tx2"/>
                </a:solidFill>
              </a:rPr>
              <a:t>A. Expresses </a:t>
            </a:r>
            <a:r>
              <a:rPr lang="en-US" sz="2500" cap="small" dirty="0">
                <a:solidFill>
                  <a:schemeClr val="tx2"/>
                </a:solidFill>
              </a:rPr>
              <a:t>more of the meaning of a message than verbal </a:t>
            </a:r>
            <a:r>
              <a:rPr lang="en-US" sz="2500" cap="small" dirty="0" smtClean="0">
                <a:solidFill>
                  <a:schemeClr val="tx2"/>
                </a:solidFill>
              </a:rPr>
              <a:t>communication</a:t>
            </a:r>
            <a:r>
              <a:rPr lang="en-US" sz="2500" cap="small" dirty="0">
                <a:solidFill>
                  <a:schemeClr val="tx2"/>
                </a:solidFill>
              </a:rPr>
              <a:t/>
            </a:r>
            <a:br>
              <a:rPr lang="en-US" sz="2500" cap="small" dirty="0">
                <a:solidFill>
                  <a:schemeClr val="tx2"/>
                </a:solidFill>
              </a:rPr>
            </a:br>
            <a:r>
              <a:rPr lang="en-US" sz="2500" cap="small" dirty="0">
                <a:solidFill>
                  <a:schemeClr val="tx2"/>
                </a:solidFill>
              </a:rPr>
              <a:t>B. Understanding the message </a:t>
            </a:r>
            <a:endParaRPr lang="en-US" sz="2500" dirty="0" smtClean="0"/>
          </a:p>
          <a:p>
            <a:pPr lvl="2"/>
            <a:r>
              <a:rPr lang="en-US" sz="2400" cap="small" dirty="0" smtClean="0">
                <a:solidFill>
                  <a:schemeClr val="tx2"/>
                </a:solidFill>
              </a:rPr>
              <a:t>7</a:t>
            </a:r>
            <a:r>
              <a:rPr lang="en-US" sz="2400" cap="small" dirty="0">
                <a:solidFill>
                  <a:schemeClr val="tx2"/>
                </a:solidFill>
              </a:rPr>
              <a:t>% by spoken </a:t>
            </a:r>
            <a:r>
              <a:rPr lang="en-US" sz="2400" cap="small" dirty="0" smtClean="0">
                <a:solidFill>
                  <a:schemeClr val="tx2"/>
                </a:solidFill>
              </a:rPr>
              <a:t>word</a:t>
            </a:r>
          </a:p>
          <a:p>
            <a:pPr lvl="2"/>
            <a:r>
              <a:rPr lang="en-US" sz="2400" cap="small" dirty="0" smtClean="0">
                <a:solidFill>
                  <a:schemeClr val="tx2"/>
                </a:solidFill>
              </a:rPr>
              <a:t>38</a:t>
            </a:r>
            <a:r>
              <a:rPr lang="en-US" sz="2400" cap="small" dirty="0">
                <a:solidFill>
                  <a:schemeClr val="tx2"/>
                </a:solidFill>
              </a:rPr>
              <a:t>% by the tone of the voice </a:t>
            </a:r>
            <a:endParaRPr lang="en-US" sz="2400" cap="small" dirty="0" smtClean="0">
              <a:solidFill>
                <a:schemeClr val="tx2"/>
              </a:solidFill>
            </a:endParaRPr>
          </a:p>
          <a:p>
            <a:pPr lvl="2"/>
            <a:r>
              <a:rPr lang="en-US" sz="2400" cap="small" dirty="0" smtClean="0">
                <a:solidFill>
                  <a:schemeClr val="tx2"/>
                </a:solidFill>
              </a:rPr>
              <a:t>55</a:t>
            </a:r>
            <a:r>
              <a:rPr lang="en-US" sz="2400" cap="small" dirty="0">
                <a:solidFill>
                  <a:schemeClr val="tx2"/>
                </a:solidFill>
              </a:rPr>
              <a:t>% by body language </a:t>
            </a:r>
            <a:endParaRPr lang="en-US" sz="2400" dirty="0"/>
          </a:p>
          <a:p>
            <a:endParaRPr lang="en-US" dirty="0"/>
          </a:p>
        </p:txBody>
      </p:sp>
    </p:spTree>
    <p:extLst>
      <p:ext uri="{BB962C8B-B14F-4D97-AF65-F5344CB8AC3E}">
        <p14:creationId xmlns:p14="http://schemas.microsoft.com/office/powerpoint/2010/main" val="1639040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19516"/>
          </a:xfrm>
        </p:spPr>
        <p:txBody>
          <a:bodyPr/>
          <a:lstStyle/>
          <a:p>
            <a:r>
              <a:rPr lang="en-US" b="1" dirty="0" smtClean="0"/>
              <a:t>Types of Nonverbal Communication</a:t>
            </a:r>
            <a:endParaRPr lang="en-US" b="1" dirty="0"/>
          </a:p>
        </p:txBody>
      </p:sp>
      <p:sp>
        <p:nvSpPr>
          <p:cNvPr id="3" name="Content Placeholder 2"/>
          <p:cNvSpPr>
            <a:spLocks noGrp="1"/>
          </p:cNvSpPr>
          <p:nvPr>
            <p:ph sz="quarter" idx="1"/>
          </p:nvPr>
        </p:nvSpPr>
        <p:spPr>
          <a:xfrm>
            <a:off x="457200" y="1270000"/>
            <a:ext cx="7467600" cy="5203952"/>
          </a:xfrm>
        </p:spPr>
        <p:txBody>
          <a:bodyPr/>
          <a:lstStyle/>
          <a:p>
            <a:r>
              <a:rPr lang="en-US" b="1" cap="small" dirty="0" smtClean="0">
                <a:solidFill>
                  <a:schemeClr val="tx2"/>
                </a:solidFill>
              </a:rPr>
              <a:t>Gestures</a:t>
            </a:r>
          </a:p>
          <a:p>
            <a:pPr lvl="1"/>
            <a:r>
              <a:rPr lang="en-US" cap="small" dirty="0" smtClean="0">
                <a:solidFill>
                  <a:schemeClr val="tx2"/>
                </a:solidFill>
              </a:rPr>
              <a:t>Express </a:t>
            </a:r>
            <a:r>
              <a:rPr lang="en-US" cap="small" dirty="0">
                <a:solidFill>
                  <a:schemeClr val="tx2"/>
                </a:solidFill>
              </a:rPr>
              <a:t>variety of feelings </a:t>
            </a:r>
            <a:endParaRPr lang="en-US" dirty="0" smtClean="0"/>
          </a:p>
          <a:p>
            <a:pPr lvl="2"/>
            <a:r>
              <a:rPr lang="en-US" cap="small" dirty="0" smtClean="0">
                <a:solidFill>
                  <a:schemeClr val="tx2"/>
                </a:solidFill>
              </a:rPr>
              <a:t>Contempt </a:t>
            </a:r>
            <a:endParaRPr lang="en-US" cap="small" dirty="0">
              <a:solidFill>
                <a:schemeClr val="tx2"/>
              </a:solidFill>
            </a:endParaRPr>
          </a:p>
          <a:p>
            <a:pPr lvl="2"/>
            <a:r>
              <a:rPr lang="en-US" cap="small" dirty="0" smtClean="0">
                <a:solidFill>
                  <a:schemeClr val="tx2"/>
                </a:solidFill>
              </a:rPr>
              <a:t>Hostility </a:t>
            </a:r>
            <a:endParaRPr lang="en-US" cap="small" dirty="0">
              <a:solidFill>
                <a:schemeClr val="tx2"/>
              </a:solidFill>
            </a:endParaRPr>
          </a:p>
          <a:p>
            <a:pPr lvl="2"/>
            <a:r>
              <a:rPr lang="en-US" cap="small" dirty="0" smtClean="0">
                <a:solidFill>
                  <a:schemeClr val="tx2"/>
                </a:solidFill>
              </a:rPr>
              <a:t>Approval </a:t>
            </a:r>
            <a:endParaRPr lang="en-US" cap="small" dirty="0">
              <a:solidFill>
                <a:schemeClr val="tx2"/>
              </a:solidFill>
            </a:endParaRPr>
          </a:p>
          <a:p>
            <a:pPr lvl="2"/>
            <a:r>
              <a:rPr lang="en-US" cap="small" dirty="0" smtClean="0">
                <a:solidFill>
                  <a:schemeClr val="tx2"/>
                </a:solidFill>
              </a:rPr>
              <a:t>affection </a:t>
            </a:r>
            <a:endParaRPr lang="en-US" dirty="0"/>
          </a:p>
          <a:p>
            <a:pPr lvl="1"/>
            <a:r>
              <a:rPr lang="en-US" cap="small" dirty="0" smtClean="0">
                <a:solidFill>
                  <a:schemeClr val="tx2"/>
                </a:solidFill>
              </a:rPr>
              <a:t>Can </a:t>
            </a:r>
            <a:r>
              <a:rPr lang="en-US" cap="small" dirty="0">
                <a:solidFill>
                  <a:schemeClr val="tx2"/>
                </a:solidFill>
              </a:rPr>
              <a:t>be used in addition to words </a:t>
            </a:r>
            <a:endParaRPr lang="en-US" dirty="0"/>
          </a:p>
          <a:p>
            <a:pPr lvl="1"/>
            <a:r>
              <a:rPr lang="en-US" cap="small" dirty="0" smtClean="0">
                <a:solidFill>
                  <a:schemeClr val="tx2"/>
                </a:solidFill>
              </a:rPr>
              <a:t>Differ </a:t>
            </a:r>
            <a:r>
              <a:rPr lang="en-US" cap="small" dirty="0">
                <a:solidFill>
                  <a:schemeClr val="tx2"/>
                </a:solidFill>
              </a:rPr>
              <a:t>by </a:t>
            </a:r>
            <a:r>
              <a:rPr lang="en-US" cap="small" dirty="0" smtClean="0">
                <a:solidFill>
                  <a:schemeClr val="tx2"/>
                </a:solidFill>
              </a:rPr>
              <a:t>culture</a:t>
            </a:r>
          </a:p>
          <a:p>
            <a:r>
              <a:rPr lang="en-US" b="1" cap="small" dirty="0" smtClean="0">
                <a:solidFill>
                  <a:schemeClr val="tx2"/>
                </a:solidFill>
              </a:rPr>
              <a:t>Body Language &amp; Posture</a:t>
            </a:r>
          </a:p>
          <a:p>
            <a:r>
              <a:rPr lang="en-US" b="1" cap="small" dirty="0" smtClean="0">
                <a:solidFill>
                  <a:schemeClr val="tx2"/>
                </a:solidFill>
              </a:rPr>
              <a:t>Facial Expressions</a:t>
            </a:r>
          </a:p>
          <a:p>
            <a:r>
              <a:rPr lang="en-US" b="1" cap="small" dirty="0" smtClean="0">
                <a:solidFill>
                  <a:schemeClr val="tx2"/>
                </a:solidFill>
              </a:rPr>
              <a:t>Eye Contact</a:t>
            </a:r>
          </a:p>
          <a:p>
            <a:r>
              <a:rPr lang="en-US" b="1" cap="small" dirty="0">
                <a:solidFill>
                  <a:schemeClr val="tx2"/>
                </a:solidFill>
              </a:rPr>
              <a:t>Object </a:t>
            </a:r>
            <a:r>
              <a:rPr lang="en-US" b="1" cap="small" dirty="0" smtClean="0">
                <a:solidFill>
                  <a:schemeClr val="tx2"/>
                </a:solidFill>
              </a:rPr>
              <a:t>communication (clothing &amp; hairstyles)</a:t>
            </a:r>
          </a:p>
          <a:p>
            <a:r>
              <a:rPr lang="en-US" b="1" cap="small" smtClean="0">
                <a:solidFill>
                  <a:schemeClr val="tx2"/>
                </a:solidFill>
              </a:rPr>
              <a:t>Touch</a:t>
            </a:r>
            <a:endParaRPr lang="en-US" b="1" dirty="0"/>
          </a:p>
          <a:p>
            <a:endParaRPr lang="en-US" cap="small" dirty="0" smtClean="0">
              <a:solidFill>
                <a:schemeClr val="tx2"/>
              </a:solidFill>
            </a:endParaRPr>
          </a:p>
          <a:p>
            <a:endParaRPr lang="en-US" b="1" cap="small" dirty="0" smtClean="0">
              <a:solidFill>
                <a:schemeClr val="tx2"/>
              </a:solidFill>
            </a:endParaRPr>
          </a:p>
          <a:p>
            <a:pPr marL="0" indent="0">
              <a:buNone/>
            </a:pPr>
            <a:endParaRPr lang="en-US" b="1" cap="small" dirty="0">
              <a:solidFill>
                <a:schemeClr val="tx2"/>
              </a:solidFill>
            </a:endParaRPr>
          </a:p>
          <a:p>
            <a:pPr marL="0" indent="0">
              <a:buNone/>
            </a:pPr>
            <a:endParaRPr lang="en-US" b="1" cap="small" dirty="0">
              <a:solidFill>
                <a:schemeClr val="tx2"/>
              </a:solidFill>
            </a:endParaRPr>
          </a:p>
        </p:txBody>
      </p:sp>
    </p:spTree>
    <p:extLst>
      <p:ext uri="{BB962C8B-B14F-4D97-AF65-F5344CB8AC3E}">
        <p14:creationId xmlns:p14="http://schemas.microsoft.com/office/powerpoint/2010/main" val="297494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683846"/>
          </a:xfrm>
        </p:spPr>
        <p:txBody>
          <a:bodyPr/>
          <a:lstStyle/>
          <a:p>
            <a:r>
              <a:rPr lang="en-US" b="1" dirty="0" smtClean="0"/>
              <a:t>Body Language</a:t>
            </a:r>
            <a:r>
              <a:rPr lang="en-US" b="1" baseline="0" dirty="0" smtClean="0"/>
              <a:t> &amp; Posture</a:t>
            </a:r>
            <a:endParaRPr lang="en-US" b="1" dirty="0"/>
          </a:p>
        </p:txBody>
      </p:sp>
      <p:sp>
        <p:nvSpPr>
          <p:cNvPr id="5" name="Content Placeholder 4"/>
          <p:cNvSpPr>
            <a:spLocks noGrp="1"/>
          </p:cNvSpPr>
          <p:nvPr>
            <p:ph sz="quarter" idx="2"/>
          </p:nvPr>
        </p:nvSpPr>
        <p:spPr>
          <a:xfrm>
            <a:off x="457200" y="820616"/>
            <a:ext cx="3657600" cy="5666154"/>
          </a:xfrm>
        </p:spPr>
        <p:txBody>
          <a:bodyPr>
            <a:noAutofit/>
          </a:bodyPr>
          <a:lstStyle/>
          <a:p>
            <a:r>
              <a:rPr lang="en-US" sz="1600" b="1" cap="small" dirty="0">
                <a:solidFill>
                  <a:schemeClr val="tx2"/>
                </a:solidFill>
              </a:rPr>
              <a:t>unconscious barrier </a:t>
            </a:r>
            <a:r>
              <a:rPr lang="en-US" sz="1600" cap="small" dirty="0">
                <a:solidFill>
                  <a:schemeClr val="tx2"/>
                </a:solidFill>
              </a:rPr>
              <a:t>between you &amp;</a:t>
            </a:r>
            <a:r>
              <a:rPr lang="en-US" sz="1600" cap="small" dirty="0" smtClean="0">
                <a:solidFill>
                  <a:schemeClr val="tx2"/>
                </a:solidFill>
              </a:rPr>
              <a:t> </a:t>
            </a:r>
            <a:r>
              <a:rPr lang="en-US" sz="1600" cap="small" dirty="0">
                <a:solidFill>
                  <a:schemeClr val="tx2"/>
                </a:solidFill>
              </a:rPr>
              <a:t>the receiver - crossing arms </a:t>
            </a:r>
          </a:p>
          <a:p>
            <a:r>
              <a:rPr lang="en-US" sz="1600" b="1" cap="small" dirty="0" smtClean="0">
                <a:solidFill>
                  <a:schemeClr val="tx2"/>
                </a:solidFill>
              </a:rPr>
              <a:t>disbelief</a:t>
            </a:r>
            <a:r>
              <a:rPr lang="en-US" sz="1600" cap="small" dirty="0" smtClean="0">
                <a:solidFill>
                  <a:schemeClr val="tx2"/>
                </a:solidFill>
              </a:rPr>
              <a:t> – scratching </a:t>
            </a:r>
            <a:r>
              <a:rPr lang="en-US" sz="1600" cap="small" dirty="0">
                <a:solidFill>
                  <a:schemeClr val="tx2"/>
                </a:solidFill>
              </a:rPr>
              <a:t>chin </a:t>
            </a:r>
          </a:p>
          <a:p>
            <a:r>
              <a:rPr lang="en-US" sz="1600" b="1" cap="small" dirty="0">
                <a:solidFill>
                  <a:schemeClr val="tx2"/>
                </a:solidFill>
              </a:rPr>
              <a:t>good </a:t>
            </a:r>
            <a:r>
              <a:rPr lang="en-US" sz="1600" b="1" cap="small" dirty="0" smtClean="0">
                <a:solidFill>
                  <a:schemeClr val="tx2"/>
                </a:solidFill>
              </a:rPr>
              <a:t>health/positive </a:t>
            </a:r>
            <a:r>
              <a:rPr lang="en-US" sz="1600" b="1" cap="small" dirty="0">
                <a:solidFill>
                  <a:schemeClr val="tx2"/>
                </a:solidFill>
              </a:rPr>
              <a:t>attitude </a:t>
            </a:r>
            <a:r>
              <a:rPr lang="en-US" sz="1600" cap="small" dirty="0">
                <a:solidFill>
                  <a:schemeClr val="tx2"/>
                </a:solidFill>
              </a:rPr>
              <a:t>– </a:t>
            </a:r>
            <a:r>
              <a:rPr lang="en-US" sz="1600" cap="small" dirty="0" smtClean="0">
                <a:solidFill>
                  <a:schemeClr val="tx2"/>
                </a:solidFill>
              </a:rPr>
              <a:t>standing up straight</a:t>
            </a:r>
            <a:endParaRPr lang="en-US" sz="1600" cap="small" dirty="0">
              <a:solidFill>
                <a:schemeClr val="tx2"/>
              </a:solidFill>
            </a:endParaRPr>
          </a:p>
          <a:p>
            <a:r>
              <a:rPr lang="en-US" sz="1600" b="1" cap="small" dirty="0">
                <a:solidFill>
                  <a:schemeClr val="tx2"/>
                </a:solidFill>
              </a:rPr>
              <a:t>fatigue</a:t>
            </a:r>
            <a:r>
              <a:rPr lang="en-US" sz="1600" cap="small" dirty="0">
                <a:solidFill>
                  <a:schemeClr val="tx2"/>
                </a:solidFill>
              </a:rPr>
              <a:t> -slumped posture </a:t>
            </a:r>
          </a:p>
          <a:p>
            <a:r>
              <a:rPr lang="en-US" sz="1600" b="1" cap="small" dirty="0">
                <a:solidFill>
                  <a:schemeClr val="tx2"/>
                </a:solidFill>
              </a:rPr>
              <a:t>angry</a:t>
            </a:r>
            <a:r>
              <a:rPr lang="en-US" sz="1600" cap="small" dirty="0">
                <a:solidFill>
                  <a:schemeClr val="tx2"/>
                </a:solidFill>
              </a:rPr>
              <a:t> - clenched fist </a:t>
            </a:r>
          </a:p>
          <a:p>
            <a:r>
              <a:rPr lang="en-US" sz="1600" b="1" cap="small" dirty="0">
                <a:solidFill>
                  <a:schemeClr val="tx2"/>
                </a:solidFill>
              </a:rPr>
              <a:t>anxiety</a:t>
            </a:r>
            <a:r>
              <a:rPr lang="en-US" sz="1600" cap="small" dirty="0">
                <a:solidFill>
                  <a:schemeClr val="tx2"/>
                </a:solidFill>
              </a:rPr>
              <a:t> - clearing the throat </a:t>
            </a:r>
          </a:p>
          <a:p>
            <a:r>
              <a:rPr lang="en-US" sz="1600" b="1" cap="small" dirty="0">
                <a:solidFill>
                  <a:schemeClr val="tx2"/>
                </a:solidFill>
              </a:rPr>
              <a:t>assertiveness</a:t>
            </a:r>
            <a:r>
              <a:rPr lang="en-US" sz="1600" cap="small" dirty="0">
                <a:solidFill>
                  <a:schemeClr val="tx2"/>
                </a:solidFill>
              </a:rPr>
              <a:t> - pointing finger </a:t>
            </a:r>
          </a:p>
          <a:p>
            <a:r>
              <a:rPr lang="en-US" sz="1600" b="1" cap="small" dirty="0">
                <a:solidFill>
                  <a:schemeClr val="tx2"/>
                </a:solidFill>
              </a:rPr>
              <a:t>boredom</a:t>
            </a:r>
            <a:r>
              <a:rPr lang="en-US" sz="1600" cap="small" dirty="0">
                <a:solidFill>
                  <a:schemeClr val="tx2"/>
                </a:solidFill>
              </a:rPr>
              <a:t> - leaning on one's elbow with the chin in the hand </a:t>
            </a:r>
          </a:p>
          <a:p>
            <a:r>
              <a:rPr lang="en-US" sz="1600" b="1" cap="small" dirty="0">
                <a:solidFill>
                  <a:schemeClr val="tx2"/>
                </a:solidFill>
              </a:rPr>
              <a:t>boredom</a:t>
            </a:r>
            <a:r>
              <a:rPr lang="en-US" sz="1600" cap="small" dirty="0">
                <a:solidFill>
                  <a:schemeClr val="tx2"/>
                </a:solidFill>
              </a:rPr>
              <a:t> - wiggling a foot </a:t>
            </a:r>
          </a:p>
          <a:p>
            <a:r>
              <a:rPr lang="en-US" sz="1600" b="1" cap="small" dirty="0">
                <a:solidFill>
                  <a:schemeClr val="tx2"/>
                </a:solidFill>
              </a:rPr>
              <a:t>concealing</a:t>
            </a:r>
            <a:r>
              <a:rPr lang="en-US" sz="1600" cap="small" dirty="0">
                <a:solidFill>
                  <a:schemeClr val="tx2"/>
                </a:solidFill>
              </a:rPr>
              <a:t> </a:t>
            </a:r>
            <a:r>
              <a:rPr lang="en-US" sz="1600" b="1" cap="small" dirty="0">
                <a:solidFill>
                  <a:schemeClr val="tx2"/>
                </a:solidFill>
              </a:rPr>
              <a:t>something</a:t>
            </a:r>
            <a:r>
              <a:rPr lang="en-US" sz="1600" cap="small" dirty="0">
                <a:solidFill>
                  <a:schemeClr val="tx2"/>
                </a:solidFill>
              </a:rPr>
              <a:t> - no eye contact </a:t>
            </a:r>
          </a:p>
          <a:p>
            <a:r>
              <a:rPr lang="en-US" sz="1600" b="1" cap="small" dirty="0">
                <a:solidFill>
                  <a:schemeClr val="tx2"/>
                </a:solidFill>
              </a:rPr>
              <a:t>defiant</a:t>
            </a:r>
            <a:r>
              <a:rPr lang="en-US" sz="1600" cap="small" dirty="0">
                <a:solidFill>
                  <a:schemeClr val="tx2"/>
                </a:solidFill>
              </a:rPr>
              <a:t> - hands on hips </a:t>
            </a:r>
          </a:p>
          <a:p>
            <a:r>
              <a:rPr lang="en-US" sz="1600" b="1" cap="small" dirty="0">
                <a:solidFill>
                  <a:schemeClr val="tx2"/>
                </a:solidFill>
              </a:rPr>
              <a:t>dominance</a:t>
            </a:r>
            <a:r>
              <a:rPr lang="en-US" sz="1600" cap="small" dirty="0">
                <a:solidFill>
                  <a:schemeClr val="tx2"/>
                </a:solidFill>
              </a:rPr>
              <a:t> - </a:t>
            </a:r>
            <a:r>
              <a:rPr lang="en-US" sz="1600" cap="small" dirty="0" smtClean="0">
                <a:solidFill>
                  <a:schemeClr val="tx2"/>
                </a:solidFill>
              </a:rPr>
              <a:t>sit </a:t>
            </a:r>
            <a:r>
              <a:rPr lang="en-US" sz="1600" cap="small" dirty="0">
                <a:solidFill>
                  <a:schemeClr val="tx2"/>
                </a:solidFill>
              </a:rPr>
              <a:t>backwards on a chair </a:t>
            </a:r>
            <a:endParaRPr lang="en-US" sz="1600" cap="small" dirty="0" smtClean="0">
              <a:solidFill>
                <a:schemeClr val="tx2"/>
              </a:solidFill>
            </a:endParaRPr>
          </a:p>
          <a:p>
            <a:r>
              <a:rPr lang="en-US" sz="1600" b="1" cap="small" dirty="0" smtClean="0">
                <a:solidFill>
                  <a:schemeClr val="tx2"/>
                </a:solidFill>
              </a:rPr>
              <a:t>doubtful</a:t>
            </a:r>
            <a:r>
              <a:rPr lang="en-US" sz="1600" cap="small" dirty="0" smtClean="0">
                <a:solidFill>
                  <a:schemeClr val="tx2"/>
                </a:solidFill>
              </a:rPr>
              <a:t> </a:t>
            </a:r>
            <a:r>
              <a:rPr lang="en-US" sz="1600" cap="small" dirty="0">
                <a:solidFill>
                  <a:schemeClr val="tx2"/>
                </a:solidFill>
              </a:rPr>
              <a:t>- touching ear </a:t>
            </a:r>
          </a:p>
          <a:p>
            <a:r>
              <a:rPr lang="en-US" sz="1600" b="1" cap="small" dirty="0">
                <a:solidFill>
                  <a:schemeClr val="tx2"/>
                </a:solidFill>
              </a:rPr>
              <a:t>everything under control </a:t>
            </a:r>
            <a:r>
              <a:rPr lang="en-US" sz="1600" cap="small" dirty="0">
                <a:solidFill>
                  <a:schemeClr val="tx2"/>
                </a:solidFill>
              </a:rPr>
              <a:t>- thumbs in belt or pants </a:t>
            </a:r>
          </a:p>
          <a:p>
            <a:endParaRPr lang="en-US" sz="1600" cap="small" dirty="0">
              <a:solidFill>
                <a:schemeClr val="tx2"/>
              </a:solidFill>
            </a:endParaRPr>
          </a:p>
        </p:txBody>
      </p:sp>
      <p:sp>
        <p:nvSpPr>
          <p:cNvPr id="7" name="Content Placeholder 6"/>
          <p:cNvSpPr>
            <a:spLocks noGrp="1"/>
          </p:cNvSpPr>
          <p:nvPr>
            <p:ph sz="quarter" idx="4"/>
          </p:nvPr>
        </p:nvSpPr>
        <p:spPr>
          <a:xfrm>
            <a:off x="4371974" y="820616"/>
            <a:ext cx="4088180" cy="5427785"/>
          </a:xfrm>
        </p:spPr>
        <p:txBody>
          <a:bodyPr>
            <a:normAutofit fontScale="25000" lnSpcReduction="20000"/>
          </a:bodyPr>
          <a:lstStyle/>
          <a:p>
            <a:r>
              <a:rPr lang="en-US" sz="6400" b="1" cap="small" dirty="0" smtClean="0">
                <a:solidFill>
                  <a:schemeClr val="tx2"/>
                </a:solidFill>
              </a:rPr>
              <a:t>expectation</a:t>
            </a:r>
            <a:r>
              <a:rPr lang="en-US" sz="6400" cap="small" dirty="0" smtClean="0">
                <a:solidFill>
                  <a:schemeClr val="tx2"/>
                </a:solidFill>
              </a:rPr>
              <a:t> </a:t>
            </a:r>
            <a:r>
              <a:rPr lang="en-US" sz="6400" cap="small" dirty="0">
                <a:solidFill>
                  <a:schemeClr val="tx2"/>
                </a:solidFill>
              </a:rPr>
              <a:t>- rubbing palms </a:t>
            </a:r>
          </a:p>
          <a:p>
            <a:r>
              <a:rPr lang="en-US" sz="6400" b="1" cap="small" dirty="0">
                <a:solidFill>
                  <a:schemeClr val="tx2"/>
                </a:solidFill>
              </a:rPr>
              <a:t>feeling</a:t>
            </a:r>
            <a:r>
              <a:rPr lang="en-US" sz="6400" cap="small" dirty="0">
                <a:solidFill>
                  <a:schemeClr val="tx2"/>
                </a:solidFill>
              </a:rPr>
              <a:t> </a:t>
            </a:r>
            <a:r>
              <a:rPr lang="en-US" sz="6400" b="1" cap="small" dirty="0">
                <a:solidFill>
                  <a:schemeClr val="tx2"/>
                </a:solidFill>
              </a:rPr>
              <a:t>superior</a:t>
            </a:r>
            <a:r>
              <a:rPr lang="en-US" sz="6400" cap="small" dirty="0">
                <a:solidFill>
                  <a:schemeClr val="tx2"/>
                </a:solidFill>
              </a:rPr>
              <a:t> - hands behind </a:t>
            </a:r>
            <a:r>
              <a:rPr lang="en-US" sz="6400" cap="small" dirty="0" smtClean="0">
                <a:solidFill>
                  <a:schemeClr val="tx2"/>
                </a:solidFill>
              </a:rPr>
              <a:t>back </a:t>
            </a:r>
            <a:endParaRPr lang="en-US" sz="6400" cap="small" dirty="0">
              <a:solidFill>
                <a:schemeClr val="tx2"/>
              </a:solidFill>
            </a:endParaRPr>
          </a:p>
          <a:p>
            <a:r>
              <a:rPr lang="en-US" sz="6400" b="1" cap="small" dirty="0">
                <a:solidFill>
                  <a:schemeClr val="tx2"/>
                </a:solidFill>
              </a:rPr>
              <a:t>guilt</a:t>
            </a:r>
            <a:r>
              <a:rPr lang="en-US" sz="6400" cap="small" dirty="0">
                <a:solidFill>
                  <a:schemeClr val="tx2"/>
                </a:solidFill>
              </a:rPr>
              <a:t> - lowering the eyes </a:t>
            </a:r>
          </a:p>
          <a:p>
            <a:r>
              <a:rPr lang="en-US" sz="6400" b="1" cap="small" dirty="0">
                <a:solidFill>
                  <a:schemeClr val="tx2"/>
                </a:solidFill>
              </a:rPr>
              <a:t>honesty</a:t>
            </a:r>
            <a:r>
              <a:rPr lang="en-US" sz="6400" cap="small" dirty="0">
                <a:solidFill>
                  <a:schemeClr val="tx2"/>
                </a:solidFill>
              </a:rPr>
              <a:t> - open palms occasionally touching the chest </a:t>
            </a:r>
          </a:p>
          <a:p>
            <a:r>
              <a:rPr lang="en-US" sz="6400" b="1" cap="small" dirty="0">
                <a:solidFill>
                  <a:schemeClr val="tx2"/>
                </a:solidFill>
              </a:rPr>
              <a:t>impatience</a:t>
            </a:r>
            <a:r>
              <a:rPr lang="en-US" sz="6400" cap="small" dirty="0">
                <a:solidFill>
                  <a:schemeClr val="tx2"/>
                </a:solidFill>
              </a:rPr>
              <a:t> - tapping or drumming fingers </a:t>
            </a:r>
          </a:p>
          <a:p>
            <a:r>
              <a:rPr lang="en-US" sz="6400" b="1" cap="small" dirty="0">
                <a:solidFill>
                  <a:schemeClr val="tx2"/>
                </a:solidFill>
              </a:rPr>
              <a:t>insecurity</a:t>
            </a:r>
            <a:r>
              <a:rPr lang="en-US" sz="6400" cap="small" dirty="0">
                <a:solidFill>
                  <a:schemeClr val="tx2"/>
                </a:solidFill>
              </a:rPr>
              <a:t> - biting fingernails </a:t>
            </a:r>
          </a:p>
          <a:p>
            <a:r>
              <a:rPr lang="en-US" sz="6400" b="1" cap="small" dirty="0">
                <a:solidFill>
                  <a:schemeClr val="tx2"/>
                </a:solidFill>
              </a:rPr>
              <a:t>interest</a:t>
            </a:r>
            <a:r>
              <a:rPr lang="en-US" sz="6400" cap="small" dirty="0">
                <a:solidFill>
                  <a:schemeClr val="tx2"/>
                </a:solidFill>
              </a:rPr>
              <a:t> in someone or something - tilted head </a:t>
            </a:r>
          </a:p>
          <a:p>
            <a:r>
              <a:rPr lang="en-US" sz="6400" b="1" cap="small" dirty="0">
                <a:solidFill>
                  <a:schemeClr val="tx2"/>
                </a:solidFill>
              </a:rPr>
              <a:t>lack of confidence </a:t>
            </a:r>
            <a:r>
              <a:rPr lang="en-US" sz="6400" cap="small" dirty="0">
                <a:solidFill>
                  <a:schemeClr val="tx2"/>
                </a:solidFill>
              </a:rPr>
              <a:t>- failing to look someone in the eyes </a:t>
            </a:r>
          </a:p>
          <a:p>
            <a:r>
              <a:rPr lang="en-US" sz="6400" b="1" cap="small" dirty="0">
                <a:solidFill>
                  <a:schemeClr val="tx2"/>
                </a:solidFill>
              </a:rPr>
              <a:t>lying</a:t>
            </a:r>
            <a:r>
              <a:rPr lang="en-US" sz="6400" cap="small" dirty="0">
                <a:solidFill>
                  <a:schemeClr val="tx2"/>
                </a:solidFill>
              </a:rPr>
              <a:t> - touches face </a:t>
            </a:r>
          </a:p>
          <a:p>
            <a:r>
              <a:rPr lang="en-US" sz="6400" b="1" cap="small" dirty="0">
                <a:solidFill>
                  <a:schemeClr val="tx2"/>
                </a:solidFill>
              </a:rPr>
              <a:t>making a decision </a:t>
            </a:r>
            <a:r>
              <a:rPr lang="en-US" sz="6400" cap="small" dirty="0">
                <a:solidFill>
                  <a:schemeClr val="tx2"/>
                </a:solidFill>
              </a:rPr>
              <a:t>- stroking chin </a:t>
            </a:r>
          </a:p>
          <a:p>
            <a:r>
              <a:rPr lang="en-US" sz="6400" b="1" cap="small" dirty="0">
                <a:solidFill>
                  <a:schemeClr val="tx2"/>
                </a:solidFill>
              </a:rPr>
              <a:t>needing reassurance </a:t>
            </a:r>
            <a:r>
              <a:rPr lang="en-US" sz="6400" cap="small" dirty="0">
                <a:solidFill>
                  <a:schemeClr val="tx2"/>
                </a:solidFill>
              </a:rPr>
              <a:t>- hand to throat </a:t>
            </a:r>
          </a:p>
          <a:p>
            <a:r>
              <a:rPr lang="en-US" sz="6400" b="1" cap="small" dirty="0">
                <a:solidFill>
                  <a:schemeClr val="tx2"/>
                </a:solidFill>
              </a:rPr>
              <a:t>nervous</a:t>
            </a:r>
            <a:r>
              <a:rPr lang="en-US" sz="6400" cap="small" dirty="0">
                <a:solidFill>
                  <a:schemeClr val="tx2"/>
                </a:solidFill>
              </a:rPr>
              <a:t> - fiddling with items </a:t>
            </a:r>
          </a:p>
          <a:p>
            <a:r>
              <a:rPr lang="en-US" sz="6400" b="1" cap="small" dirty="0">
                <a:solidFill>
                  <a:schemeClr val="tx2"/>
                </a:solidFill>
              </a:rPr>
              <a:t>readiness</a:t>
            </a:r>
            <a:r>
              <a:rPr lang="en-US" sz="6400" cap="small" dirty="0">
                <a:solidFill>
                  <a:schemeClr val="tx2"/>
                </a:solidFill>
              </a:rPr>
              <a:t> - standing with hands on hips </a:t>
            </a:r>
          </a:p>
          <a:p>
            <a:r>
              <a:rPr lang="en-US" sz="6400" b="1" cap="small" dirty="0">
                <a:solidFill>
                  <a:schemeClr val="tx2"/>
                </a:solidFill>
              </a:rPr>
              <a:t>rejecting</a:t>
            </a:r>
            <a:r>
              <a:rPr lang="en-US" sz="6400" cap="small" dirty="0">
                <a:solidFill>
                  <a:schemeClr val="tx2"/>
                </a:solidFill>
              </a:rPr>
              <a:t> </a:t>
            </a:r>
            <a:r>
              <a:rPr lang="en-US" sz="6400" b="1" cap="small" dirty="0">
                <a:solidFill>
                  <a:schemeClr val="tx2"/>
                </a:solidFill>
              </a:rPr>
              <a:t>what is being said </a:t>
            </a:r>
            <a:r>
              <a:rPr lang="en-US" sz="6400" cap="small" dirty="0">
                <a:solidFill>
                  <a:schemeClr val="tx2"/>
                </a:solidFill>
              </a:rPr>
              <a:t>- </a:t>
            </a:r>
            <a:r>
              <a:rPr lang="en-US" sz="6400" cap="small" dirty="0" smtClean="0">
                <a:solidFill>
                  <a:schemeClr val="tx2"/>
                </a:solidFill>
              </a:rPr>
              <a:t>  rubbing </a:t>
            </a:r>
            <a:r>
              <a:rPr lang="en-US" sz="6400" cap="small" dirty="0">
                <a:solidFill>
                  <a:schemeClr val="tx2"/>
                </a:solidFill>
              </a:rPr>
              <a:t>nose </a:t>
            </a:r>
          </a:p>
          <a:p>
            <a:r>
              <a:rPr lang="en-US" sz="6400" b="1" cap="small" dirty="0">
                <a:solidFill>
                  <a:schemeClr val="tx2"/>
                </a:solidFill>
              </a:rPr>
              <a:t>unconcerned</a:t>
            </a:r>
            <a:r>
              <a:rPr lang="en-US" sz="6400" cap="small" dirty="0">
                <a:solidFill>
                  <a:schemeClr val="tx2"/>
                </a:solidFill>
              </a:rPr>
              <a:t> - leg swung over chair </a:t>
            </a:r>
          </a:p>
          <a:p>
            <a:r>
              <a:rPr lang="en-US" sz="6400" b="1" cap="small" dirty="0">
                <a:solidFill>
                  <a:schemeClr val="tx2"/>
                </a:solidFill>
              </a:rPr>
              <a:t>unwilling</a:t>
            </a:r>
            <a:r>
              <a:rPr lang="en-US" sz="6400" cap="small" dirty="0">
                <a:solidFill>
                  <a:schemeClr val="tx2"/>
                </a:solidFill>
              </a:rPr>
              <a:t> - arms crossed tightly across chest </a:t>
            </a:r>
          </a:p>
        </p:txBody>
      </p:sp>
    </p:spTree>
    <p:extLst>
      <p:ext uri="{BB962C8B-B14F-4D97-AF65-F5344CB8AC3E}">
        <p14:creationId xmlns:p14="http://schemas.microsoft.com/office/powerpoint/2010/main" val="656304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467600" cy="819516"/>
          </a:xfrm>
        </p:spPr>
        <p:txBody>
          <a:bodyPr/>
          <a:lstStyle/>
          <a:p>
            <a:r>
              <a:rPr lang="en-US" b="1" dirty="0" smtClean="0"/>
              <a:t>Facial Expressions</a:t>
            </a:r>
            <a:endParaRPr lang="en-US" b="1" dirty="0"/>
          </a:p>
        </p:txBody>
      </p:sp>
      <p:sp>
        <p:nvSpPr>
          <p:cNvPr id="8" name="Content Placeholder 7"/>
          <p:cNvSpPr>
            <a:spLocks noGrp="1"/>
          </p:cNvSpPr>
          <p:nvPr>
            <p:ph sz="quarter" idx="1"/>
          </p:nvPr>
        </p:nvSpPr>
        <p:spPr>
          <a:xfrm>
            <a:off x="457200" y="1250462"/>
            <a:ext cx="7467600" cy="5223490"/>
          </a:xfrm>
        </p:spPr>
        <p:txBody>
          <a:bodyPr>
            <a:normAutofit/>
          </a:bodyPr>
          <a:lstStyle/>
          <a:p>
            <a:r>
              <a:rPr lang="en-US" cap="small" dirty="0" smtClean="0">
                <a:solidFill>
                  <a:schemeClr val="tx2"/>
                </a:solidFill>
              </a:rPr>
              <a:t>Most </a:t>
            </a:r>
            <a:r>
              <a:rPr lang="en-US" cap="small" dirty="0">
                <a:solidFill>
                  <a:schemeClr val="tx2"/>
                </a:solidFill>
              </a:rPr>
              <a:t>expressive part of the body </a:t>
            </a:r>
          </a:p>
          <a:p>
            <a:r>
              <a:rPr lang="en-US" cap="small" dirty="0">
                <a:solidFill>
                  <a:schemeClr val="tx2"/>
                </a:solidFill>
              </a:rPr>
              <a:t>7 universally accepted emotions shown </a:t>
            </a:r>
          </a:p>
          <a:p>
            <a:pPr lvl="1"/>
            <a:r>
              <a:rPr lang="en-US" cap="small" dirty="0" smtClean="0">
                <a:solidFill>
                  <a:schemeClr val="tx2"/>
                </a:solidFill>
              </a:rPr>
              <a:t>Fear</a:t>
            </a:r>
          </a:p>
          <a:p>
            <a:pPr lvl="1"/>
            <a:r>
              <a:rPr lang="en-US" cap="small" dirty="0" smtClean="0">
                <a:solidFill>
                  <a:schemeClr val="tx2"/>
                </a:solidFill>
              </a:rPr>
              <a:t>Anger </a:t>
            </a:r>
            <a:endParaRPr lang="en-US" cap="small" dirty="0">
              <a:solidFill>
                <a:schemeClr val="tx2"/>
              </a:solidFill>
            </a:endParaRPr>
          </a:p>
          <a:p>
            <a:pPr lvl="1"/>
            <a:r>
              <a:rPr lang="en-US" cap="small" dirty="0" smtClean="0">
                <a:solidFill>
                  <a:schemeClr val="tx2"/>
                </a:solidFill>
              </a:rPr>
              <a:t>Surprise </a:t>
            </a:r>
          </a:p>
          <a:p>
            <a:pPr lvl="1"/>
            <a:r>
              <a:rPr lang="en-US" cap="small" dirty="0" smtClean="0">
                <a:solidFill>
                  <a:schemeClr val="tx2"/>
                </a:solidFill>
              </a:rPr>
              <a:t>Contempt </a:t>
            </a:r>
            <a:endParaRPr lang="en-US" cap="small" dirty="0">
              <a:solidFill>
                <a:schemeClr val="tx2"/>
              </a:solidFill>
            </a:endParaRPr>
          </a:p>
          <a:p>
            <a:pPr lvl="1"/>
            <a:r>
              <a:rPr lang="en-US" cap="small" dirty="0" smtClean="0">
                <a:solidFill>
                  <a:schemeClr val="tx2"/>
                </a:solidFill>
              </a:rPr>
              <a:t>Disgust</a:t>
            </a:r>
          </a:p>
          <a:p>
            <a:pPr lvl="1"/>
            <a:r>
              <a:rPr lang="en-US" cap="small" dirty="0" smtClean="0">
                <a:solidFill>
                  <a:schemeClr val="tx2"/>
                </a:solidFill>
              </a:rPr>
              <a:t>Happiness </a:t>
            </a:r>
            <a:endParaRPr lang="en-US" cap="small" dirty="0">
              <a:solidFill>
                <a:schemeClr val="tx2"/>
              </a:solidFill>
            </a:endParaRPr>
          </a:p>
          <a:p>
            <a:pPr lvl="1"/>
            <a:r>
              <a:rPr lang="en-US" cap="small" dirty="0">
                <a:solidFill>
                  <a:schemeClr val="tx2"/>
                </a:solidFill>
              </a:rPr>
              <a:t>S</a:t>
            </a:r>
            <a:r>
              <a:rPr lang="en-US" cap="small" dirty="0" smtClean="0">
                <a:solidFill>
                  <a:schemeClr val="tx2"/>
                </a:solidFill>
              </a:rPr>
              <a:t>adness </a:t>
            </a:r>
            <a:endParaRPr lang="en-US" dirty="0"/>
          </a:p>
          <a:p>
            <a:pPr marL="0" indent="0">
              <a:buNone/>
            </a:pPr>
            <a:endParaRPr lang="en-US" dirty="0"/>
          </a:p>
          <a:p>
            <a:endParaRPr lang="en-US" dirty="0"/>
          </a:p>
        </p:txBody>
      </p:sp>
      <p:pic>
        <p:nvPicPr>
          <p:cNvPr id="9" name="Picture 8"/>
          <p:cNvPicPr>
            <a:picLocks noChangeAspect="1"/>
          </p:cNvPicPr>
          <p:nvPr/>
        </p:nvPicPr>
        <p:blipFill>
          <a:blip r:embed="rId2"/>
          <a:stretch>
            <a:fillRect/>
          </a:stretch>
        </p:blipFill>
        <p:spPr>
          <a:xfrm>
            <a:off x="2487605" y="2935854"/>
            <a:ext cx="6070241" cy="2504196"/>
          </a:xfrm>
          <a:prstGeom prst="rect">
            <a:avLst/>
          </a:prstGeom>
        </p:spPr>
      </p:pic>
    </p:spTree>
    <p:extLst>
      <p:ext uri="{BB962C8B-B14F-4D97-AF65-F5344CB8AC3E}">
        <p14:creationId xmlns:p14="http://schemas.microsoft.com/office/powerpoint/2010/main" val="4086087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538"/>
            <a:ext cx="7467600" cy="605692"/>
          </a:xfrm>
        </p:spPr>
        <p:txBody>
          <a:bodyPr>
            <a:normAutofit/>
          </a:bodyPr>
          <a:lstStyle/>
          <a:p>
            <a:r>
              <a:rPr kumimoji="0" lang="en-US" sz="3000" b="1" kern="1200" cap="small" baseline="0" dirty="0" smtClean="0">
                <a:solidFill>
                  <a:schemeClr val="tx2"/>
                </a:solidFill>
                <a:effectLst/>
              </a:rPr>
              <a:t>Eye Contact </a:t>
            </a:r>
            <a:endParaRPr lang="en-US" b="1" dirty="0" smtClean="0"/>
          </a:p>
          <a:p>
            <a:endParaRPr lang="en-US" dirty="0"/>
          </a:p>
        </p:txBody>
      </p:sp>
      <p:sp>
        <p:nvSpPr>
          <p:cNvPr id="3" name="Content Placeholder 2"/>
          <p:cNvSpPr>
            <a:spLocks noGrp="1"/>
          </p:cNvSpPr>
          <p:nvPr>
            <p:ph sz="quarter" idx="1"/>
          </p:nvPr>
        </p:nvSpPr>
        <p:spPr>
          <a:xfrm>
            <a:off x="457200" y="1934309"/>
            <a:ext cx="7467600" cy="4539644"/>
          </a:xfrm>
        </p:spPr>
        <p:txBody>
          <a:bodyPr/>
          <a:lstStyle/>
          <a:p>
            <a:r>
              <a:rPr lang="en-US" cap="small" dirty="0">
                <a:solidFill>
                  <a:schemeClr val="tx2"/>
                </a:solidFill>
              </a:rPr>
              <a:t>Often initiates communication </a:t>
            </a:r>
          </a:p>
          <a:p>
            <a:r>
              <a:rPr lang="en-US" cap="small" dirty="0">
                <a:solidFill>
                  <a:schemeClr val="tx2"/>
                </a:solidFill>
              </a:rPr>
              <a:t>Good contact means respect, a willingness to listen, and </a:t>
            </a:r>
            <a:r>
              <a:rPr lang="en-US" cap="small" dirty="0" smtClean="0">
                <a:solidFill>
                  <a:schemeClr val="tx2"/>
                </a:solidFill>
              </a:rPr>
              <a:t>to </a:t>
            </a:r>
            <a:r>
              <a:rPr lang="en-US" cap="small" dirty="0">
                <a:solidFill>
                  <a:schemeClr val="tx2"/>
                </a:solidFill>
              </a:rPr>
              <a:t>keep communication open </a:t>
            </a:r>
          </a:p>
          <a:p>
            <a:r>
              <a:rPr lang="en-US" cap="small" dirty="0">
                <a:solidFill>
                  <a:schemeClr val="tx2"/>
                </a:solidFill>
              </a:rPr>
              <a:t>Looking away means anxiety, defenselessness, or </a:t>
            </a:r>
            <a:r>
              <a:rPr lang="en-US" cap="small" dirty="0" smtClean="0">
                <a:solidFill>
                  <a:schemeClr val="tx2"/>
                </a:solidFill>
              </a:rPr>
              <a:t>avoidance </a:t>
            </a:r>
            <a:r>
              <a:rPr lang="en-US" cap="small" dirty="0">
                <a:solidFill>
                  <a:schemeClr val="tx2"/>
                </a:solidFill>
              </a:rPr>
              <a:t>of communication </a:t>
            </a:r>
          </a:p>
          <a:p>
            <a:r>
              <a:rPr lang="en-US" cap="small" dirty="0">
                <a:solidFill>
                  <a:schemeClr val="tx2"/>
                </a:solidFill>
              </a:rPr>
              <a:t>Cultural Differences </a:t>
            </a:r>
            <a:endParaRPr lang="en-US" cap="small" dirty="0" smtClean="0">
              <a:solidFill>
                <a:schemeClr val="tx2"/>
              </a:solidFill>
            </a:endParaRPr>
          </a:p>
          <a:p>
            <a:pPr lvl="1"/>
            <a:r>
              <a:rPr lang="en-US" cap="small" dirty="0" smtClean="0">
                <a:solidFill>
                  <a:schemeClr val="tx2"/>
                </a:solidFill>
              </a:rPr>
              <a:t>view </a:t>
            </a:r>
            <a:r>
              <a:rPr lang="en-US" cap="small" dirty="0">
                <a:solidFill>
                  <a:schemeClr val="tx2"/>
                </a:solidFill>
              </a:rPr>
              <a:t>eye contact as an invasion of privacy </a:t>
            </a:r>
            <a:endParaRPr lang="en-US" cap="small" dirty="0" smtClean="0">
              <a:solidFill>
                <a:schemeClr val="tx2"/>
              </a:solidFill>
            </a:endParaRPr>
          </a:p>
          <a:p>
            <a:pPr lvl="1"/>
            <a:r>
              <a:rPr lang="en-US" cap="small" dirty="0" smtClean="0">
                <a:solidFill>
                  <a:schemeClr val="tx2"/>
                </a:solidFill>
              </a:rPr>
              <a:t>eye </a:t>
            </a:r>
            <a:r>
              <a:rPr lang="en-US" cap="small" dirty="0">
                <a:solidFill>
                  <a:schemeClr val="tx2"/>
                </a:solidFill>
              </a:rPr>
              <a:t>contact considered disrespectful </a:t>
            </a:r>
          </a:p>
          <a:p>
            <a:endParaRPr lang="en-US" dirty="0"/>
          </a:p>
        </p:txBody>
      </p:sp>
      <p:pic>
        <p:nvPicPr>
          <p:cNvPr id="5" name="Picture 4"/>
          <p:cNvPicPr>
            <a:picLocks noChangeAspect="1"/>
          </p:cNvPicPr>
          <p:nvPr/>
        </p:nvPicPr>
        <p:blipFill>
          <a:blip r:embed="rId2"/>
          <a:stretch>
            <a:fillRect/>
          </a:stretch>
        </p:blipFill>
        <p:spPr>
          <a:xfrm>
            <a:off x="5119077" y="260280"/>
            <a:ext cx="3470031" cy="2314715"/>
          </a:xfrm>
          <a:prstGeom prst="rect">
            <a:avLst/>
          </a:prstGeom>
        </p:spPr>
      </p:pic>
    </p:spTree>
    <p:extLst>
      <p:ext uri="{BB962C8B-B14F-4D97-AF65-F5344CB8AC3E}">
        <p14:creationId xmlns:p14="http://schemas.microsoft.com/office/powerpoint/2010/main" val="209639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846"/>
            <a:ext cx="7924800" cy="1170354"/>
          </a:xfrm>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kumimoji="0" lang="en-US" sz="3000" b="1" kern="1200" cap="small" baseline="0" dirty="0" smtClean="0">
                <a:solidFill>
                  <a:schemeClr val="tx2"/>
                </a:solidFill>
                <a:effectLst/>
              </a:rPr>
              <a:t>Object communication such as clothing and hairstyles </a:t>
            </a:r>
            <a:endParaRPr lang="en-US" b="1" dirty="0" smtClean="0">
              <a:effectLst/>
            </a:endParaRPr>
          </a:p>
          <a:p>
            <a:endParaRPr lang="en-US" dirty="0"/>
          </a:p>
        </p:txBody>
      </p:sp>
      <p:sp>
        <p:nvSpPr>
          <p:cNvPr id="3" name="Content Placeholder 2"/>
          <p:cNvSpPr>
            <a:spLocks noGrp="1"/>
          </p:cNvSpPr>
          <p:nvPr>
            <p:ph sz="quarter" idx="1"/>
          </p:nvPr>
        </p:nvSpPr>
        <p:spPr>
          <a:xfrm>
            <a:off x="457199" y="1289538"/>
            <a:ext cx="8120185" cy="5184414"/>
          </a:xfrm>
        </p:spPr>
        <p:txBody>
          <a:bodyPr/>
          <a:lstStyle/>
          <a:p>
            <a:r>
              <a:rPr lang="en-US" dirty="0"/>
              <a:t>Healthy people with good self-esteem pay attention </a:t>
            </a:r>
            <a:r>
              <a:rPr lang="en-US" dirty="0" smtClean="0"/>
              <a:t>to the way they </a:t>
            </a:r>
            <a:r>
              <a:rPr lang="en-US" dirty="0"/>
              <a:t>dress and grooming </a:t>
            </a:r>
          </a:p>
          <a:p>
            <a:r>
              <a:rPr lang="en-US" dirty="0"/>
              <a:t>People feeling ill show much less interest in </a:t>
            </a:r>
            <a:r>
              <a:rPr lang="en-US" dirty="0" smtClean="0"/>
              <a:t>appearance/dress </a:t>
            </a:r>
            <a:endParaRPr lang="en-US" dirty="0"/>
          </a:p>
          <a:p>
            <a:r>
              <a:rPr lang="en-US" dirty="0"/>
              <a:t>Health Care Workers </a:t>
            </a:r>
          </a:p>
          <a:p>
            <a:pPr lvl="1"/>
            <a:r>
              <a:rPr lang="en-US" sz="2400" dirty="0"/>
              <a:t>Uniforms clean, neat and well fitting </a:t>
            </a:r>
          </a:p>
          <a:p>
            <a:pPr lvl="1"/>
            <a:r>
              <a:rPr lang="en-US" sz="2400" dirty="0"/>
              <a:t>If uniforms not required, clothing should be clean, </a:t>
            </a:r>
            <a:r>
              <a:rPr lang="en-US" sz="2400" dirty="0" smtClean="0"/>
              <a:t>neat </a:t>
            </a:r>
            <a:r>
              <a:rPr lang="en-US" sz="2400" dirty="0"/>
              <a:t>and appropriate to the </a:t>
            </a:r>
            <a:r>
              <a:rPr lang="en-US" sz="2400" dirty="0" smtClean="0"/>
              <a:t>area (e.g</a:t>
            </a:r>
            <a:r>
              <a:rPr lang="en-US" sz="2400" dirty="0"/>
              <a:t>. jeans may be allowed in recreation therapy but not in a nursing area or an </a:t>
            </a:r>
            <a:r>
              <a:rPr lang="en-US" sz="2400" dirty="0" smtClean="0"/>
              <a:t>office) </a:t>
            </a:r>
            <a:endParaRPr lang="en-US" sz="2400" dirty="0"/>
          </a:p>
          <a:p>
            <a:endParaRPr lang="en-US" dirty="0"/>
          </a:p>
        </p:txBody>
      </p:sp>
      <p:pic>
        <p:nvPicPr>
          <p:cNvPr id="4" name="Picture 3"/>
          <p:cNvPicPr>
            <a:picLocks noChangeAspect="1"/>
          </p:cNvPicPr>
          <p:nvPr/>
        </p:nvPicPr>
        <p:blipFill>
          <a:blip r:embed="rId2"/>
          <a:stretch>
            <a:fillRect/>
          </a:stretch>
        </p:blipFill>
        <p:spPr>
          <a:xfrm>
            <a:off x="1406769" y="4657216"/>
            <a:ext cx="5392615" cy="2047828"/>
          </a:xfrm>
          <a:prstGeom prst="rect">
            <a:avLst/>
          </a:prstGeom>
        </p:spPr>
      </p:pic>
    </p:spTree>
    <p:extLst>
      <p:ext uri="{BB962C8B-B14F-4D97-AF65-F5344CB8AC3E}">
        <p14:creationId xmlns:p14="http://schemas.microsoft.com/office/powerpoint/2010/main" val="400514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2075</TotalTime>
  <Words>640</Words>
  <Application>Microsoft Office PowerPoint</Application>
  <PresentationFormat>On-screen Show (4:3)</PresentationFormat>
  <Paragraphs>103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Nonverbal Communication Unit 2 Communication</vt:lpstr>
      <vt:lpstr>Rationale  Research indicates that more time is spent communicating nonverbally than verbally and nonverbal messages carry more meaning than verbal messages.   It is important to be aware of how nonverbal messages are perceived by others. </vt:lpstr>
      <vt:lpstr>Engage: Charades</vt:lpstr>
      <vt:lpstr>Nonverbal Communication</vt:lpstr>
      <vt:lpstr>Types of Nonverbal Communication</vt:lpstr>
      <vt:lpstr>Body Language &amp; Posture</vt:lpstr>
      <vt:lpstr>Facial Expressions</vt:lpstr>
      <vt:lpstr>Eye Contact  </vt:lpstr>
      <vt:lpstr>Object communication such as clothing and hairstyles  </vt:lpstr>
      <vt:lpstr>Touch  </vt:lpstr>
      <vt:lpstr>Any questions???</vt:lpstr>
    </vt:vector>
  </TitlesOfParts>
  <Company>Skyn Candles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Thieman</dc:creator>
  <cp:lastModifiedBy>Thieman, Jessica</cp:lastModifiedBy>
  <cp:revision>10</cp:revision>
  <dcterms:created xsi:type="dcterms:W3CDTF">2013-10-09T01:07:45Z</dcterms:created>
  <dcterms:modified xsi:type="dcterms:W3CDTF">2013-10-10T14:14:25Z</dcterms:modified>
</cp:coreProperties>
</file>