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83" r:id="rId5"/>
    <p:sldId id="261" r:id="rId6"/>
    <p:sldId id="262" r:id="rId7"/>
    <p:sldId id="265" r:id="rId8"/>
    <p:sldId id="268" r:id="rId9"/>
    <p:sldId id="270" r:id="rId10"/>
    <p:sldId id="284" r:id="rId11"/>
    <p:sldId id="271" r:id="rId12"/>
    <p:sldId id="273" r:id="rId13"/>
    <p:sldId id="274" r:id="rId14"/>
    <p:sldId id="275" r:id="rId15"/>
    <p:sldId id="276" r:id="rId16"/>
    <p:sldId id="277" r:id="rId17"/>
    <p:sldId id="285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49" autoAdjust="0"/>
  </p:normalViewPr>
  <p:slideViewPr>
    <p:cSldViewPr snapToGrid="0" snapToObjects="1">
      <p:cViewPr varScale="1">
        <p:scale>
          <a:sx n="63" d="100"/>
          <a:sy n="63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86C247-695B-4D7A-808A-32B2D33581D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19CC6F-9E97-4651-B21C-75D5E9A80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C247-695B-4D7A-808A-32B2D33581D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CC6F-9E97-4651-B21C-75D5E9A80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C247-695B-4D7A-808A-32B2D33581D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CC6F-9E97-4651-B21C-75D5E9A80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86C247-695B-4D7A-808A-32B2D33581D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19CC6F-9E97-4651-B21C-75D5E9A80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86C247-695B-4D7A-808A-32B2D33581D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19CC6F-9E97-4651-B21C-75D5E9A80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C247-695B-4D7A-808A-32B2D33581D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CC6F-9E97-4651-B21C-75D5E9A80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C247-695B-4D7A-808A-32B2D33581D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CC6F-9E97-4651-B21C-75D5E9A80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86C247-695B-4D7A-808A-32B2D33581D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19CC6F-9E97-4651-B21C-75D5E9A80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C247-695B-4D7A-808A-32B2D33581D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CC6F-9E97-4651-B21C-75D5E9A80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86C247-695B-4D7A-808A-32B2D33581D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19CC6F-9E97-4651-B21C-75D5E9A80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86C247-695B-4D7A-808A-32B2D33581D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19CC6F-9E97-4651-B21C-75D5E9A80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86C247-695B-4D7A-808A-32B2D33581D6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19CC6F-9E97-4651-B21C-75D5E9A80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Teamwork</a:t>
            </a:r>
            <a:br>
              <a:rPr lang="en-US" sz="4000" dirty="0" smtClean="0"/>
            </a:br>
            <a:r>
              <a:rPr lang="en-US" dirty="0" smtClean="0"/>
              <a:t>Unit 1 Leadership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 Science</a:t>
            </a:r>
          </a:p>
          <a:p>
            <a:r>
              <a:rPr lang="en-US" dirty="0" smtClean="0"/>
              <a:t>Ms. Thieman	</a:t>
            </a:r>
          </a:p>
          <a:p>
            <a:r>
              <a:rPr lang="en-US" dirty="0" smtClean="0"/>
              <a:t>2013-2014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t="1" b="19230"/>
          <a:stretch/>
        </p:blipFill>
        <p:spPr bwMode="auto">
          <a:xfrm>
            <a:off x="4100728" y="191454"/>
            <a:ext cx="4818482" cy="3755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9240" y="2694355"/>
            <a:ext cx="5684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Bradley Hand ITC" panose="03070402050302030203" pitchFamily="66" charset="0"/>
              </a:rPr>
              <a:t>REMEMBER</a:t>
            </a:r>
          </a:p>
          <a:p>
            <a:pPr algn="ctr"/>
            <a:r>
              <a:rPr lang="en-US" dirty="0"/>
              <a:t>http://youtu.be/S02D9QzDe4s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kern="1200" cap="sm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Consensus</a:t>
            </a:r>
            <a:r>
              <a:rPr kumimoji="0" lang="en-US" sz="3200" b="0" kern="1200" cap="sm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tx2"/>
                </a:solidFill>
              </a:rPr>
              <a:t>Parliamentary Procedure is the rule by majority.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Majority rule is the most effective if a consensus is reached.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The definition of consensus is a “collective opinion or concord – </a:t>
            </a:r>
            <a:r>
              <a:rPr lang="en-US" cap="small" dirty="0" smtClean="0">
                <a:solidFill>
                  <a:schemeClr val="tx2"/>
                </a:solidFill>
              </a:rPr>
              <a:t>general </a:t>
            </a:r>
            <a:r>
              <a:rPr lang="en-US" cap="small" dirty="0">
                <a:solidFill>
                  <a:schemeClr val="tx2"/>
                </a:solidFill>
              </a:rPr>
              <a:t>agreement or accord.”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There are some misunderstandings about consensus.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Misunderstandings…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Font typeface="Courier New"/>
              <a:buChar char="o"/>
            </a:pPr>
            <a:r>
              <a:rPr lang="en-US" sz="2400" dirty="0"/>
              <a:t>Consensus does not mean that everyone agrees with what is being done – it is simply a general agreement to carry on with something. 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All </a:t>
            </a:r>
            <a:r>
              <a:rPr lang="en-US" sz="2400" dirty="0"/>
              <a:t>team decisions should be made by consensus. 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The final </a:t>
            </a:r>
            <a:r>
              <a:rPr lang="en-US" sz="2400" dirty="0"/>
              <a:t>consensus decision reflects </a:t>
            </a:r>
            <a:r>
              <a:rPr lang="en-US" sz="2400" dirty="0" smtClean="0"/>
              <a:t>the first choice of each team member.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That consensus is fast and easy.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Consensus is compromise.</a:t>
            </a:r>
          </a:p>
          <a:p>
            <a:pPr lvl="1">
              <a:buFont typeface="Courier New"/>
              <a:buChar char="o"/>
            </a:pPr>
            <a:endParaRPr lang="en-US" sz="2400" dirty="0"/>
          </a:p>
          <a:p>
            <a:pPr marL="365760" lvl="1" indent="0">
              <a:buNone/>
            </a:pPr>
            <a:r>
              <a:rPr lang="en-US" sz="2400" dirty="0" smtClean="0"/>
              <a:t>***Keep in mind these are MISUNDERSTANDINGS, and they are NOT TRUE!!!</a:t>
            </a:r>
          </a:p>
        </p:txBody>
      </p:sp>
    </p:spTree>
    <p:extLst>
      <p:ext uri="{BB962C8B-B14F-4D97-AF65-F5344CB8AC3E}">
        <p14:creationId xmlns:p14="http://schemas.microsoft.com/office/powerpoint/2010/main" val="7117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451643"/>
          </a:xfrm>
        </p:spPr>
        <p:txBody>
          <a:bodyPr>
            <a:normAutofit/>
          </a:bodyPr>
          <a:lstStyle/>
          <a:p>
            <a:r>
              <a:rPr kumimoji="0" lang="en-US" sz="3200" b="1" kern="1200" cap="sm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There are some general beliefs about consensus.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29435"/>
            <a:ext cx="7467600" cy="5144517"/>
          </a:xfrm>
        </p:spPr>
        <p:txBody>
          <a:bodyPr>
            <a:noAutofit/>
          </a:bodyPr>
          <a:lstStyle/>
          <a:p>
            <a:pPr lvl="1">
              <a:buFont typeface="Courier New"/>
              <a:buChar char="o"/>
            </a:pPr>
            <a:r>
              <a:rPr lang="en-US" sz="2400" dirty="0"/>
              <a:t>Consensus is a mindset as well as a process. 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Consensus that is authentic requires that team members </a:t>
            </a:r>
            <a:r>
              <a:rPr lang="en-US" sz="2400" dirty="0" smtClean="0"/>
              <a:t> be </a:t>
            </a:r>
            <a:r>
              <a:rPr lang="en-US" sz="2400" dirty="0"/>
              <a:t>more concerned about community and less concerned </a:t>
            </a:r>
            <a:r>
              <a:rPr lang="en-US" sz="2400" dirty="0" smtClean="0"/>
              <a:t>about </a:t>
            </a:r>
            <a:r>
              <a:rPr lang="en-US" sz="2400" dirty="0"/>
              <a:t>power. 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Consensus requires that the team be more focused on </a:t>
            </a:r>
            <a:r>
              <a:rPr lang="en-US" sz="2400" dirty="0" smtClean="0"/>
              <a:t>team </a:t>
            </a:r>
            <a:r>
              <a:rPr lang="en-US" sz="2400" dirty="0"/>
              <a:t>productivity than on individual credit. 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Consensus demands mature behavior on the part of </a:t>
            </a:r>
            <a:r>
              <a:rPr lang="en-US" sz="2400" dirty="0" smtClean="0"/>
              <a:t>everyone</a:t>
            </a:r>
            <a:r>
              <a:rPr lang="en-US" sz="2400" dirty="0"/>
              <a:t>. 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The recognized leader holds himself or herself and others </a:t>
            </a:r>
            <a:r>
              <a:rPr lang="en-US" sz="2400" dirty="0" smtClean="0"/>
              <a:t>accountable </a:t>
            </a:r>
            <a:r>
              <a:rPr lang="en-US" sz="2400" dirty="0"/>
              <a:t>for open, honest participation. 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The team must be open to continuous learning in order to </a:t>
            </a:r>
            <a:r>
              <a:rPr lang="en-US" sz="2400" dirty="0" smtClean="0"/>
              <a:t>use </a:t>
            </a:r>
            <a:r>
              <a:rPr lang="en-US" sz="2400" dirty="0"/>
              <a:t>consensus effectively. </a:t>
            </a:r>
          </a:p>
        </p:txBody>
      </p:sp>
    </p:spTree>
    <p:extLst>
      <p:ext uri="{BB962C8B-B14F-4D97-AF65-F5344CB8AC3E}">
        <p14:creationId xmlns:p14="http://schemas.microsoft.com/office/powerpoint/2010/main" val="4959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3200" b="1" kern="1200" cap="sm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In order for consensus to be a viable option, ground rules must be established and followed.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818542" cy="5056314"/>
          </a:xfrm>
        </p:spPr>
        <p:txBody>
          <a:bodyPr>
            <a:noAutofit/>
          </a:bodyPr>
          <a:lstStyle/>
          <a:p>
            <a:pPr lvl="1">
              <a:buFont typeface="Courier New"/>
              <a:buChar char="o"/>
            </a:pPr>
            <a:r>
              <a:rPr lang="en-US" sz="2400" dirty="0"/>
              <a:t>Disagreement is acceptable as long as the person explains </a:t>
            </a:r>
            <a:r>
              <a:rPr lang="en-US" sz="2400" dirty="0" smtClean="0"/>
              <a:t>why </a:t>
            </a:r>
            <a:r>
              <a:rPr lang="en-US" sz="2400" dirty="0"/>
              <a:t>they disagree. 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Expressed differences of opinion help to expose all </a:t>
            </a:r>
            <a:r>
              <a:rPr lang="en-US" sz="2400" dirty="0" smtClean="0"/>
              <a:t>available </a:t>
            </a:r>
            <a:r>
              <a:rPr lang="en-US" sz="2400" dirty="0"/>
              <a:t>alternatives. 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Rigid argument for one position should be avoided – all </a:t>
            </a:r>
            <a:r>
              <a:rPr lang="en-US" sz="2400" dirty="0" smtClean="0"/>
              <a:t>members</a:t>
            </a:r>
            <a:r>
              <a:rPr lang="en-US" sz="2400" dirty="0"/>
              <a:t>’ reactions should be heard and considered. 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One should never change his or her mind to avoid conflict; </a:t>
            </a:r>
            <a:r>
              <a:rPr lang="en-US" sz="2400" dirty="0" smtClean="0"/>
              <a:t>support </a:t>
            </a:r>
            <a:r>
              <a:rPr lang="en-US" sz="2400" dirty="0"/>
              <a:t>should only be given to options that are truly </a:t>
            </a:r>
            <a:r>
              <a:rPr lang="en-US" sz="2400" dirty="0" smtClean="0"/>
              <a:t>accepted</a:t>
            </a:r>
            <a:r>
              <a:rPr lang="en-US" sz="2400" dirty="0"/>
              <a:t>. 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Evaluation should be suspended until all points of view are </a:t>
            </a:r>
            <a:r>
              <a:rPr lang="en-US" sz="2400" dirty="0" smtClean="0"/>
              <a:t>presented </a:t>
            </a:r>
            <a:r>
              <a:rPr lang="en-US" sz="2400" dirty="0"/>
              <a:t>and understood. </a:t>
            </a:r>
          </a:p>
          <a:p>
            <a:pPr lvl="1">
              <a:buFont typeface="Courier New"/>
              <a:buChar char="o"/>
            </a:pPr>
            <a:r>
              <a:rPr lang="en-US" sz="2400" dirty="0"/>
              <a:t>Have a backup plan in the event a consensus cannot be </a:t>
            </a:r>
            <a:r>
              <a:rPr lang="en-US" sz="2400" dirty="0" smtClean="0"/>
              <a:t>reached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14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900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Examples of when a Consensus cannot be reached may include the following: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9004" cy="4873752"/>
          </a:xfrm>
        </p:spPr>
        <p:txBody>
          <a:bodyPr>
            <a:normAutofit/>
          </a:bodyPr>
          <a:lstStyle/>
          <a:p>
            <a:r>
              <a:rPr lang="en-US" dirty="0"/>
              <a:t>No decision – the idea is dropped and </a:t>
            </a:r>
            <a:r>
              <a:rPr lang="en-US" dirty="0" smtClean="0"/>
              <a:t>status quo </a:t>
            </a:r>
            <a:r>
              <a:rPr lang="en-US" dirty="0" smtClean="0"/>
              <a:t>continues </a:t>
            </a:r>
            <a:endParaRPr lang="en-US" dirty="0"/>
          </a:p>
          <a:p>
            <a:r>
              <a:rPr lang="en-US" dirty="0"/>
              <a:t>Third party decides </a:t>
            </a:r>
          </a:p>
          <a:p>
            <a:r>
              <a:rPr lang="en-US" dirty="0"/>
              <a:t>Leader decides </a:t>
            </a:r>
          </a:p>
          <a:p>
            <a:r>
              <a:rPr lang="en-US" dirty="0"/>
              <a:t>Designated committee decides </a:t>
            </a:r>
          </a:p>
          <a:p>
            <a:r>
              <a:rPr lang="en-US" dirty="0"/>
              <a:t>Luck decides </a:t>
            </a:r>
          </a:p>
          <a:p>
            <a:r>
              <a:rPr lang="en-US" dirty="0"/>
              <a:t>Split Decision </a:t>
            </a:r>
          </a:p>
          <a:p>
            <a:r>
              <a:rPr lang="en-US" dirty="0"/>
              <a:t>Majority rules – or an agreed upon percentage </a:t>
            </a:r>
          </a:p>
        </p:txBody>
      </p:sp>
    </p:spTree>
    <p:extLst>
      <p:ext uri="{BB962C8B-B14F-4D97-AF65-F5344CB8AC3E}">
        <p14:creationId xmlns:p14="http://schemas.microsoft.com/office/powerpoint/2010/main" val="19294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kern="1200" cap="small" baseline="0" dirty="0" smtClean="0">
                <a:solidFill>
                  <a:schemeClr val="tx2"/>
                </a:solidFill>
                <a:effectLst/>
              </a:rPr>
              <a:t>Consensus Process 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tx2"/>
                </a:solidFill>
              </a:rPr>
              <a:t>The issue is clarified.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Discussion of the issue </a:t>
            </a:r>
          </a:p>
          <a:p>
            <a:r>
              <a:rPr lang="en-US" cap="small" dirty="0" smtClean="0">
                <a:solidFill>
                  <a:schemeClr val="tx2"/>
                </a:solidFill>
              </a:rPr>
              <a:t>Re-clarify </a:t>
            </a:r>
            <a:r>
              <a:rPr lang="en-US" cap="small" dirty="0">
                <a:solidFill>
                  <a:schemeClr val="tx2"/>
                </a:solidFill>
              </a:rPr>
              <a:t>any parts of the issue.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Each individual gives their stance.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The minority expresses their view.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The team problem-solves the minority’s view.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Again, each individual gives their stance.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4304"/>
            <a:ext cx="3646170" cy="225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3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5" y="274320"/>
            <a:ext cx="8032113" cy="54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1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kern="1200" cap="small" baseline="0" dirty="0" smtClean="0">
                <a:solidFill>
                  <a:schemeClr val="tx2"/>
                </a:solidFill>
                <a:effectLst/>
              </a:rPr>
              <a:t>Levels of agreement in a group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1" y="2915991"/>
            <a:ext cx="4709160" cy="367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tx2"/>
                </a:solidFill>
              </a:rPr>
              <a:t>100% consensus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Sufficient consensus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Democratic (majority rules)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Autocratic, with input from the group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Totally autocratic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7878079" cy="1134167"/>
          </a:xfrm>
        </p:spPr>
        <p:txBody>
          <a:bodyPr>
            <a:normAutofit/>
          </a:bodyPr>
          <a:lstStyle/>
          <a:p>
            <a:r>
              <a:rPr kumimoji="0" lang="en-US" sz="3200" b="1" kern="1200" cap="sm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Negative behaviors and distracters in group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cap="small" dirty="0">
                <a:solidFill>
                  <a:schemeClr val="tx2"/>
                </a:solidFill>
              </a:rPr>
              <a:t>The latecomer </a:t>
            </a:r>
          </a:p>
          <a:p>
            <a:pPr lvl="1"/>
            <a:r>
              <a:rPr lang="en-US" sz="1800" dirty="0"/>
              <a:t>Arrives late </a:t>
            </a:r>
          </a:p>
          <a:p>
            <a:pPr lvl="1"/>
            <a:r>
              <a:rPr lang="en-US" sz="1800" dirty="0"/>
              <a:t>Makes a big commotion </a:t>
            </a:r>
          </a:p>
          <a:p>
            <a:pPr lvl="1"/>
            <a:r>
              <a:rPr lang="en-US" sz="1800" dirty="0"/>
              <a:t>Wants to be caught up on everything that has happened </a:t>
            </a:r>
          </a:p>
          <a:p>
            <a:pPr lvl="1"/>
            <a:r>
              <a:rPr lang="en-US" sz="1800" dirty="0"/>
              <a:t>Gives “reasons” why they were late </a:t>
            </a:r>
          </a:p>
          <a:p>
            <a:r>
              <a:rPr lang="en-US" sz="3200" cap="small" dirty="0">
                <a:solidFill>
                  <a:schemeClr val="tx2"/>
                </a:solidFill>
              </a:rPr>
              <a:t>The Early Leaver </a:t>
            </a:r>
          </a:p>
          <a:p>
            <a:pPr lvl="1"/>
            <a:r>
              <a:rPr lang="en-US" sz="1800" dirty="0"/>
              <a:t>Leaves session early </a:t>
            </a:r>
          </a:p>
          <a:p>
            <a:pPr lvl="1"/>
            <a:r>
              <a:rPr lang="en-US" sz="1800" dirty="0"/>
              <a:t>Drains energy from the session </a:t>
            </a:r>
          </a:p>
          <a:p>
            <a:r>
              <a:rPr lang="en-US" sz="3200" cap="small" dirty="0">
                <a:solidFill>
                  <a:schemeClr val="tx2"/>
                </a:solidFill>
              </a:rPr>
              <a:t>The Broken Record </a:t>
            </a:r>
          </a:p>
          <a:p>
            <a:pPr lvl="1"/>
            <a:r>
              <a:rPr lang="en-US" sz="1800" dirty="0"/>
              <a:t>Keeps bringing up the same point over and over </a:t>
            </a:r>
          </a:p>
          <a:p>
            <a:pPr lvl="1"/>
            <a:r>
              <a:rPr lang="en-US" sz="1800" dirty="0"/>
              <a:t>Takes up valuable time </a:t>
            </a:r>
          </a:p>
          <a:p>
            <a:r>
              <a:rPr lang="en-US" sz="3200" cap="small" dirty="0">
                <a:solidFill>
                  <a:schemeClr val="tx2"/>
                </a:solidFill>
              </a:rPr>
              <a:t>The Doubting Thomas </a:t>
            </a:r>
          </a:p>
          <a:p>
            <a:pPr lvl="1"/>
            <a:r>
              <a:rPr lang="en-US" sz="1800" dirty="0"/>
              <a:t>Aggressively negative </a:t>
            </a:r>
          </a:p>
          <a:p>
            <a:pPr lvl="1"/>
            <a:r>
              <a:rPr lang="en-US" sz="1800" dirty="0"/>
              <a:t>Uses phrases like “It will never work” </a:t>
            </a:r>
          </a:p>
        </p:txBody>
      </p:sp>
    </p:spTree>
    <p:extLst>
      <p:ext uri="{BB962C8B-B14F-4D97-AF65-F5344CB8AC3E}">
        <p14:creationId xmlns:p14="http://schemas.microsoft.com/office/powerpoint/2010/main" val="14040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11170"/>
            <a:ext cx="7467600" cy="5362782"/>
          </a:xfrm>
        </p:spPr>
        <p:txBody>
          <a:bodyPr/>
          <a:lstStyle/>
          <a:p>
            <a:pPr marL="0" indent="0">
              <a:buNone/>
            </a:pPr>
            <a:r>
              <a:rPr lang="en-US" b="1" cap="small" dirty="0" smtClean="0">
                <a:solidFill>
                  <a:schemeClr val="tx2"/>
                </a:solidFill>
              </a:rPr>
              <a:t>Rationale </a:t>
            </a:r>
            <a:endParaRPr lang="en-US" dirty="0"/>
          </a:p>
          <a:p>
            <a:r>
              <a:rPr lang="en-US" cap="small" dirty="0">
                <a:solidFill>
                  <a:schemeClr val="tx2"/>
                </a:solidFill>
              </a:rPr>
              <a:t>Healthcare workers function as team members, and work with people from diverse backgrounds. Quality healthcare depends on the ability to work well with others. </a:t>
            </a:r>
            <a:endParaRPr lang="en-US" dirty="0" smtClean="0"/>
          </a:p>
          <a:p>
            <a:pPr marL="0" indent="0">
              <a:buNone/>
            </a:pPr>
            <a:endParaRPr lang="en-US" b="1" cap="sm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cap="small" dirty="0" smtClean="0">
                <a:solidFill>
                  <a:schemeClr val="tx2"/>
                </a:solidFill>
              </a:rPr>
              <a:t>Objectives </a:t>
            </a:r>
            <a:endParaRPr lang="en-US" dirty="0"/>
          </a:p>
          <a:p>
            <a:r>
              <a:rPr lang="en-US" cap="small" dirty="0">
                <a:solidFill>
                  <a:schemeClr val="tx2"/>
                </a:solidFill>
              </a:rPr>
              <a:t>Upon completion of this lesson, the student will be able to:</a:t>
            </a:r>
            <a:br>
              <a:rPr lang="en-US" cap="small" dirty="0">
                <a:solidFill>
                  <a:schemeClr val="tx2"/>
                </a:solidFill>
              </a:rPr>
            </a:br>
            <a:r>
              <a:rPr lang="en-US" cap="small" dirty="0">
                <a:solidFill>
                  <a:schemeClr val="tx2"/>
                </a:solidFill>
              </a:rPr>
              <a:t>􏰀 Investigate the aspects of consensus and try to utilize it as a decision-making tool.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017001" cy="69763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More Negative Behaviors/Distractors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0854"/>
            <a:ext cx="7467600" cy="5323098"/>
          </a:xfrm>
        </p:spPr>
        <p:txBody>
          <a:bodyPr>
            <a:normAutofit lnSpcReduction="10000"/>
          </a:bodyPr>
          <a:lstStyle/>
          <a:p>
            <a:r>
              <a:rPr lang="en-US" sz="3200" cap="small" dirty="0">
                <a:solidFill>
                  <a:schemeClr val="tx2"/>
                </a:solidFill>
              </a:rPr>
              <a:t>The Dropout </a:t>
            </a:r>
          </a:p>
          <a:p>
            <a:pPr lvl="1"/>
            <a:r>
              <a:rPr lang="en-US" sz="1800" dirty="0"/>
              <a:t>Sits at the back of the room </a:t>
            </a:r>
          </a:p>
          <a:p>
            <a:pPr lvl="1"/>
            <a:r>
              <a:rPr lang="en-US" sz="1800" dirty="0"/>
              <a:t>Doesn’t say anything </a:t>
            </a:r>
          </a:p>
          <a:p>
            <a:pPr lvl="1"/>
            <a:r>
              <a:rPr lang="en-US" sz="1800" dirty="0"/>
              <a:t>Corrects papers, reads </a:t>
            </a:r>
          </a:p>
          <a:p>
            <a:pPr lvl="1"/>
            <a:r>
              <a:rPr lang="en-US" sz="1800" dirty="0"/>
              <a:t>Disturbs the presenter more than the group </a:t>
            </a:r>
          </a:p>
          <a:p>
            <a:r>
              <a:rPr lang="en-US" sz="3200" cap="small" dirty="0">
                <a:solidFill>
                  <a:schemeClr val="tx2"/>
                </a:solidFill>
              </a:rPr>
              <a:t>The Whisperer </a:t>
            </a:r>
          </a:p>
          <a:p>
            <a:pPr lvl="1"/>
            <a:r>
              <a:rPr lang="en-US" sz="1800" dirty="0"/>
              <a:t>Whispers constantly to neighbor </a:t>
            </a:r>
          </a:p>
          <a:p>
            <a:pPr lvl="1"/>
            <a:r>
              <a:rPr lang="en-US" sz="1800" dirty="0"/>
              <a:t>Irritating to the group </a:t>
            </a:r>
          </a:p>
          <a:p>
            <a:pPr lvl="1"/>
            <a:r>
              <a:rPr lang="en-US" sz="1800" dirty="0"/>
              <a:t>Breaks the concentration of the group </a:t>
            </a:r>
          </a:p>
          <a:p>
            <a:r>
              <a:rPr lang="en-US" sz="3200" cap="small" dirty="0">
                <a:solidFill>
                  <a:schemeClr val="tx2"/>
                </a:solidFill>
              </a:rPr>
              <a:t>The Know-It-All 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uses credentials, age, length of service, or status to argue a point 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the </a:t>
            </a:r>
            <a:r>
              <a:rPr lang="en-US" sz="1800" dirty="0" smtClean="0">
                <a:solidFill>
                  <a:schemeClr val="tx2"/>
                </a:solidFill>
              </a:rPr>
              <a:t>loudmouth </a:t>
            </a:r>
            <a:endParaRPr lang="en-US" sz="1800" dirty="0"/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talks too much and too loudly 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dominates the session 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pulls attention away from the focus of the session 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77793"/>
          </a:xfrm>
        </p:spPr>
        <p:txBody>
          <a:bodyPr/>
          <a:lstStyle/>
          <a:p>
            <a:r>
              <a:rPr lang="en-US" b="1" dirty="0" smtClean="0"/>
              <a:t>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52431"/>
            <a:ext cx="7467600" cy="5521521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solidFill>
                  <a:schemeClr val="tx2"/>
                </a:solidFill>
              </a:rPr>
              <a:t>Rate </a:t>
            </a:r>
            <a:r>
              <a:rPr lang="en-US" cap="small" dirty="0">
                <a:solidFill>
                  <a:schemeClr val="tx2"/>
                </a:solidFill>
              </a:rPr>
              <a:t>the </a:t>
            </a:r>
            <a:r>
              <a:rPr lang="en-US" b="1" cap="small" dirty="0">
                <a:solidFill>
                  <a:schemeClr val="tx2"/>
                </a:solidFill>
              </a:rPr>
              <a:t>Qualities of an Effective Team Member. </a:t>
            </a:r>
            <a:endParaRPr lang="en-US" b="1" cap="small" dirty="0" smtClean="0">
              <a:solidFill>
                <a:schemeClr val="tx2"/>
              </a:solidFill>
            </a:endParaRPr>
          </a:p>
          <a:p>
            <a:r>
              <a:rPr lang="en-US" cap="small" dirty="0" smtClean="0">
                <a:solidFill>
                  <a:schemeClr val="tx2"/>
                </a:solidFill>
              </a:rPr>
              <a:t>Complete </a:t>
            </a:r>
            <a:r>
              <a:rPr lang="en-US" cap="small" dirty="0">
                <a:solidFill>
                  <a:schemeClr val="tx2"/>
                </a:solidFill>
              </a:rPr>
              <a:t>the </a:t>
            </a:r>
            <a:r>
              <a:rPr lang="en-US" b="1" cap="small" dirty="0">
                <a:solidFill>
                  <a:schemeClr val="tx2"/>
                </a:solidFill>
              </a:rPr>
              <a:t>Lost on the Moon Activity</a:t>
            </a:r>
            <a:r>
              <a:rPr lang="en-US" cap="small" dirty="0">
                <a:solidFill>
                  <a:schemeClr val="tx2"/>
                </a:solidFill>
              </a:rPr>
              <a:t>. </a:t>
            </a:r>
          </a:p>
          <a:p>
            <a:pPr lvl="1"/>
            <a:r>
              <a:rPr lang="en-US" sz="2400" cap="small" dirty="0" smtClean="0">
                <a:solidFill>
                  <a:schemeClr val="tx2"/>
                </a:solidFill>
              </a:rPr>
              <a:t>Using </a:t>
            </a:r>
            <a:r>
              <a:rPr lang="en-US" sz="2400" cap="small" dirty="0">
                <a:solidFill>
                  <a:schemeClr val="tx2"/>
                </a:solidFill>
              </a:rPr>
              <a:t>the Answer Sheet, compare the rankings that NASA determined for these items. Mark the NASA rankings with a third color pen to see the differences.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Complete the </a:t>
            </a:r>
            <a:r>
              <a:rPr lang="en-US" b="1" cap="small" dirty="0">
                <a:solidFill>
                  <a:schemeClr val="tx2"/>
                </a:solidFill>
              </a:rPr>
              <a:t>Who Shall Survive Activity</a:t>
            </a:r>
            <a:r>
              <a:rPr lang="en-US" cap="small" dirty="0">
                <a:solidFill>
                  <a:schemeClr val="tx2"/>
                </a:solidFill>
              </a:rPr>
              <a:t>.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Choose and complete the </a:t>
            </a:r>
            <a:r>
              <a:rPr lang="en-US" b="1" cap="small" dirty="0">
                <a:solidFill>
                  <a:schemeClr val="tx2"/>
                </a:solidFill>
              </a:rPr>
              <a:t>Sociology Activity #1 </a:t>
            </a:r>
            <a:r>
              <a:rPr lang="en-US" cap="small" dirty="0">
                <a:solidFill>
                  <a:schemeClr val="tx2"/>
                </a:solidFill>
              </a:rPr>
              <a:t>or </a:t>
            </a:r>
            <a:r>
              <a:rPr lang="en-US" b="1" cap="small" dirty="0">
                <a:solidFill>
                  <a:schemeClr val="tx2"/>
                </a:solidFill>
              </a:rPr>
              <a:t>Activity #2</a:t>
            </a:r>
            <a:r>
              <a:rPr lang="en-US" cap="small" dirty="0">
                <a:solidFill>
                  <a:schemeClr val="tx2"/>
                </a:solidFill>
              </a:rPr>
              <a:t>. </a:t>
            </a:r>
          </a:p>
          <a:p>
            <a:r>
              <a:rPr lang="en-US" cap="small" dirty="0">
                <a:solidFill>
                  <a:schemeClr val="tx2"/>
                </a:solidFill>
              </a:rPr>
              <a:t>Complete the </a:t>
            </a:r>
            <a:r>
              <a:rPr lang="en-US" b="1" cap="small" dirty="0">
                <a:solidFill>
                  <a:schemeClr val="tx2"/>
                </a:solidFill>
              </a:rPr>
              <a:t>Ropes Activities</a:t>
            </a:r>
            <a:r>
              <a:rPr lang="en-US" cap="small" dirty="0">
                <a:solidFill>
                  <a:schemeClr val="tx2"/>
                </a:solidFill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3377"/>
            <a:ext cx="7467600" cy="5640575"/>
          </a:xfrm>
        </p:spPr>
        <p:txBody>
          <a:bodyPr/>
          <a:lstStyle/>
          <a:p>
            <a:pPr marL="0" indent="0">
              <a:buNone/>
            </a:pPr>
            <a:r>
              <a:rPr lang="en-US" b="1" cap="small" dirty="0">
                <a:solidFill>
                  <a:schemeClr val="tx2"/>
                </a:solidFill>
              </a:rPr>
              <a:t>Engage </a:t>
            </a:r>
            <a:endParaRPr lang="en-US" dirty="0"/>
          </a:p>
          <a:p>
            <a:pPr marL="0" indent="0">
              <a:buNone/>
            </a:pPr>
            <a:r>
              <a:rPr lang="en-US" cap="small" dirty="0">
                <a:solidFill>
                  <a:schemeClr val="tx2"/>
                </a:solidFill>
              </a:rPr>
              <a:t>Have students brainstorm the following questions</a:t>
            </a:r>
            <a:r>
              <a:rPr lang="en-US" cap="small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cap="small" dirty="0" smtClean="0">
                <a:solidFill>
                  <a:schemeClr val="tx2"/>
                </a:solidFill>
              </a:rPr>
              <a:t> </a:t>
            </a:r>
            <a:endParaRPr lang="en-US" dirty="0"/>
          </a:p>
          <a:p>
            <a:r>
              <a:rPr lang="en-US" cap="small" dirty="0" smtClean="0">
                <a:solidFill>
                  <a:schemeClr val="tx2"/>
                </a:solidFill>
              </a:rPr>
              <a:t>When </a:t>
            </a:r>
            <a:r>
              <a:rPr lang="en-US" cap="small" dirty="0">
                <a:solidFill>
                  <a:schemeClr val="tx2"/>
                </a:solidFill>
              </a:rPr>
              <a:t>do people have to work as a team? </a:t>
            </a:r>
            <a:endParaRPr lang="en-US" cap="small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cap="small" dirty="0" smtClean="0">
                <a:solidFill>
                  <a:schemeClr val="tx2"/>
                </a:solidFill>
              </a:rPr>
              <a:t>What </a:t>
            </a:r>
            <a:r>
              <a:rPr lang="en-US" cap="small" dirty="0">
                <a:solidFill>
                  <a:schemeClr val="tx2"/>
                </a:solidFill>
              </a:rPr>
              <a:t>happens when people don’t work as a team</a:t>
            </a:r>
            <a:r>
              <a:rPr lang="en-US" cap="small" dirty="0" smtClean="0">
                <a:solidFill>
                  <a:schemeClr val="tx2"/>
                </a:solidFill>
              </a:rPr>
              <a:t>?</a:t>
            </a:r>
          </a:p>
          <a:p>
            <a:pPr marL="0" indent="0">
              <a:buNone/>
            </a:pPr>
            <a:r>
              <a:rPr lang="en-US" cap="small" dirty="0" smtClean="0">
                <a:solidFill>
                  <a:schemeClr val="tx2"/>
                </a:solidFill>
              </a:rPr>
              <a:t> </a:t>
            </a:r>
            <a:endParaRPr lang="en-US" dirty="0"/>
          </a:p>
          <a:p>
            <a:r>
              <a:rPr lang="en-US" cap="small" dirty="0" smtClean="0">
                <a:solidFill>
                  <a:schemeClr val="tx2"/>
                </a:solidFill>
              </a:rPr>
              <a:t>Who </a:t>
            </a:r>
            <a:r>
              <a:rPr lang="en-US" cap="small" dirty="0">
                <a:solidFill>
                  <a:schemeClr val="tx2"/>
                </a:solidFill>
              </a:rPr>
              <a:t>suffers when people don’t work as a team?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473" y="2570131"/>
            <a:ext cx="7499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Old English Text MT" panose="03040902040508030806" pitchFamily="66" charset="0"/>
              </a:rPr>
              <a:t>MONTAGE </a:t>
            </a:r>
          </a:p>
          <a:p>
            <a:pPr algn="ctr"/>
            <a:r>
              <a:rPr lang="en-US" dirty="0" smtClean="0"/>
              <a:t>http</a:t>
            </a:r>
            <a:r>
              <a:rPr lang="en-US" dirty="0"/>
              <a:t>://youtu.be/OERgoDcJ3_o</a:t>
            </a:r>
          </a:p>
        </p:txBody>
      </p:sp>
    </p:spTree>
    <p:extLst>
      <p:ext uri="{BB962C8B-B14F-4D97-AF65-F5344CB8AC3E}">
        <p14:creationId xmlns:p14="http://schemas.microsoft.com/office/powerpoint/2010/main" val="7808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kern="1200" cap="sm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Group Dynamics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tx2"/>
                </a:solidFill>
              </a:rPr>
              <a:t>Individuals assume various roles when in a group </a:t>
            </a:r>
            <a:endParaRPr lang="en-US" dirty="0"/>
          </a:p>
          <a:p>
            <a:r>
              <a:rPr lang="en-US" cap="small" dirty="0">
                <a:solidFill>
                  <a:schemeClr val="tx2"/>
                </a:solidFill>
              </a:rPr>
              <a:t>Some are elected to leadership roles </a:t>
            </a:r>
            <a:r>
              <a:rPr lang="en-US" cap="small" dirty="0" smtClean="0">
                <a:solidFill>
                  <a:schemeClr val="tx2"/>
                </a:solidFill>
              </a:rPr>
              <a:t>such as:</a:t>
            </a:r>
            <a:endParaRPr lang="en-US" cap="small" dirty="0">
              <a:solidFill>
                <a:schemeClr val="tx2"/>
              </a:solidFill>
            </a:endParaRPr>
          </a:p>
          <a:p>
            <a:pPr lvl="1"/>
            <a:r>
              <a:rPr lang="en-US" cap="small" dirty="0" smtClean="0">
                <a:solidFill>
                  <a:schemeClr val="tx2"/>
                </a:solidFill>
              </a:rPr>
              <a:t>President</a:t>
            </a:r>
          </a:p>
          <a:p>
            <a:pPr lvl="1"/>
            <a:r>
              <a:rPr lang="en-US" cap="small" dirty="0" smtClean="0">
                <a:solidFill>
                  <a:schemeClr val="tx2"/>
                </a:solidFill>
              </a:rPr>
              <a:t>Vice President</a:t>
            </a:r>
          </a:p>
          <a:p>
            <a:pPr lvl="1"/>
            <a:r>
              <a:rPr lang="en-US" cap="small" dirty="0" smtClean="0">
                <a:solidFill>
                  <a:schemeClr val="tx2"/>
                </a:solidFill>
              </a:rPr>
              <a:t>Secretary</a:t>
            </a:r>
          </a:p>
          <a:p>
            <a:pPr lvl="1"/>
            <a:r>
              <a:rPr lang="en-US" cap="small" dirty="0" smtClean="0">
                <a:solidFill>
                  <a:schemeClr val="tx2"/>
                </a:solidFill>
              </a:rPr>
              <a:t>Treasurer</a:t>
            </a:r>
          </a:p>
          <a:p>
            <a:r>
              <a:rPr lang="en-US" cap="small" dirty="0" smtClean="0">
                <a:solidFill>
                  <a:schemeClr val="tx2"/>
                </a:solidFill>
              </a:rPr>
              <a:t>More </a:t>
            </a:r>
            <a:r>
              <a:rPr lang="en-US" cap="small" dirty="0">
                <a:solidFill>
                  <a:schemeClr val="tx2"/>
                </a:solidFill>
              </a:rPr>
              <a:t>informal roles are assumed by all group members </a:t>
            </a:r>
            <a:r>
              <a:rPr lang="en-US" cap="small" dirty="0" smtClean="0">
                <a:solidFill>
                  <a:schemeClr val="tx2"/>
                </a:solidFill>
              </a:rPr>
              <a:t>&amp; may include the following…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63810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Informal Roles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11170"/>
            <a:ext cx="7467600" cy="5362782"/>
          </a:xfrm>
        </p:spPr>
        <p:txBody>
          <a:bodyPr>
            <a:normAutofit fontScale="92500" lnSpcReduction="10000"/>
          </a:bodyPr>
          <a:lstStyle/>
          <a:p>
            <a:r>
              <a:rPr lang="en-US" sz="3500" cap="small" dirty="0" smtClean="0">
                <a:solidFill>
                  <a:schemeClr val="tx2"/>
                </a:solidFill>
              </a:rPr>
              <a:t>Information Seeker </a:t>
            </a:r>
            <a:endParaRPr lang="en-US" sz="3500" cap="small" dirty="0">
              <a:solidFill>
                <a:schemeClr val="tx2"/>
              </a:solidFill>
            </a:endParaRPr>
          </a:p>
          <a:p>
            <a:pPr lvl="2"/>
            <a:r>
              <a:rPr lang="en-US" dirty="0" smtClean="0"/>
              <a:t>Asks questions </a:t>
            </a:r>
          </a:p>
          <a:p>
            <a:pPr lvl="2"/>
            <a:r>
              <a:rPr lang="en-US" dirty="0" smtClean="0"/>
              <a:t>Looks </a:t>
            </a:r>
            <a:r>
              <a:rPr lang="en-US" dirty="0"/>
              <a:t>for new ideas </a:t>
            </a:r>
          </a:p>
          <a:p>
            <a:pPr lvl="2"/>
            <a:r>
              <a:rPr lang="en-US" dirty="0"/>
              <a:t>May sound doubtful </a:t>
            </a:r>
          </a:p>
          <a:p>
            <a:pPr lvl="2"/>
            <a:r>
              <a:rPr lang="en-US" dirty="0"/>
              <a:t>Is willing to research topics and issues </a:t>
            </a:r>
          </a:p>
          <a:p>
            <a:pPr lvl="2"/>
            <a:r>
              <a:rPr lang="en-US" dirty="0"/>
              <a:t>Is open to new ideas </a:t>
            </a:r>
            <a:endParaRPr lang="en-US" dirty="0" smtClean="0"/>
          </a:p>
          <a:p>
            <a:r>
              <a:rPr lang="en-US" sz="3500" cap="small" dirty="0" smtClean="0">
                <a:solidFill>
                  <a:schemeClr val="tx2"/>
                </a:solidFill>
              </a:rPr>
              <a:t>Tension Reliever </a:t>
            </a:r>
            <a:endParaRPr lang="en-US" sz="3500" cap="small" dirty="0">
              <a:solidFill>
                <a:schemeClr val="tx2"/>
              </a:solidFill>
            </a:endParaRPr>
          </a:p>
          <a:p>
            <a:pPr lvl="2"/>
            <a:r>
              <a:rPr lang="en-US" dirty="0" smtClean="0"/>
              <a:t>Encourages risk taking </a:t>
            </a:r>
          </a:p>
          <a:p>
            <a:pPr lvl="2"/>
            <a:r>
              <a:rPr lang="en-US" dirty="0" smtClean="0"/>
              <a:t>Uses </a:t>
            </a:r>
            <a:r>
              <a:rPr lang="en-US" dirty="0"/>
              <a:t>humor to relieve the tension </a:t>
            </a:r>
          </a:p>
          <a:p>
            <a:pPr lvl="2"/>
            <a:r>
              <a:rPr lang="en-US" dirty="0"/>
              <a:t>Maintains a steady, calming attitude </a:t>
            </a:r>
          </a:p>
          <a:p>
            <a:pPr lvl="2"/>
            <a:r>
              <a:rPr lang="en-US" dirty="0"/>
              <a:t>Looks for consensus during arguments </a:t>
            </a:r>
          </a:p>
          <a:p>
            <a:r>
              <a:rPr lang="en-US" sz="3500" cap="small" dirty="0" smtClean="0">
                <a:solidFill>
                  <a:schemeClr val="tx2"/>
                </a:solidFill>
              </a:rPr>
              <a:t>Clarifier</a:t>
            </a:r>
            <a:r>
              <a:rPr lang="en-US" sz="3200" cap="small" dirty="0" smtClean="0">
                <a:solidFill>
                  <a:schemeClr val="tx2"/>
                </a:solidFill>
              </a:rPr>
              <a:t> </a:t>
            </a:r>
            <a:endParaRPr lang="en-US" sz="3200" cap="small" dirty="0">
              <a:solidFill>
                <a:schemeClr val="tx2"/>
              </a:solidFill>
            </a:endParaRPr>
          </a:p>
          <a:p>
            <a:pPr lvl="1"/>
            <a:r>
              <a:rPr lang="en-US" sz="1800" dirty="0"/>
              <a:t>Connects disparate ideas into new wholes </a:t>
            </a:r>
          </a:p>
          <a:p>
            <a:pPr lvl="1"/>
            <a:r>
              <a:rPr lang="en-US" sz="1800" dirty="0"/>
              <a:t>Creates visual interpretations of the data </a:t>
            </a:r>
          </a:p>
          <a:p>
            <a:pPr lvl="1"/>
            <a:r>
              <a:rPr lang="en-US" sz="1800" dirty="0"/>
              <a:t>Orders and organizes discussion items </a:t>
            </a:r>
          </a:p>
          <a:p>
            <a:pPr lvl="1"/>
            <a:r>
              <a:rPr lang="en-US" sz="1800" dirty="0"/>
              <a:t>Is an analytical and critical thinker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8108"/>
          </a:xfrm>
        </p:spPr>
        <p:txBody>
          <a:bodyPr>
            <a:normAutofit/>
          </a:bodyPr>
          <a:lstStyle/>
          <a:p>
            <a:r>
              <a:rPr lang="en-US" b="1" dirty="0" smtClean="0"/>
              <a:t>…more Informal Roles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2746"/>
            <a:ext cx="7467600" cy="556120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cap="small" dirty="0">
                <a:solidFill>
                  <a:schemeClr val="tx2"/>
                </a:solidFill>
              </a:rPr>
              <a:t>Initiator </a:t>
            </a:r>
          </a:p>
          <a:p>
            <a:pPr lvl="1"/>
            <a:r>
              <a:rPr lang="en-US" sz="1800" dirty="0"/>
              <a:t>Organizes the discussion into a practical plan of </a:t>
            </a:r>
            <a:r>
              <a:rPr lang="en-US" sz="1800" dirty="0" smtClean="0"/>
              <a:t>action </a:t>
            </a:r>
            <a:endParaRPr lang="en-US" sz="1800" dirty="0"/>
          </a:p>
          <a:p>
            <a:pPr lvl="1"/>
            <a:r>
              <a:rPr lang="en-US" sz="1800" dirty="0"/>
              <a:t>Is good at assigning tasks and delegating actions </a:t>
            </a:r>
          </a:p>
          <a:p>
            <a:pPr lvl="1"/>
            <a:r>
              <a:rPr lang="en-US" sz="1800" dirty="0"/>
              <a:t>Is very goal- and performance-oriented </a:t>
            </a:r>
          </a:p>
          <a:p>
            <a:pPr lvl="1"/>
            <a:r>
              <a:rPr lang="en-US" sz="1800" dirty="0"/>
              <a:t>Is always enthusiastic and positive about the </a:t>
            </a:r>
            <a:r>
              <a:rPr lang="en-US" sz="1800" dirty="0" smtClean="0"/>
              <a:t>future</a:t>
            </a:r>
          </a:p>
          <a:p>
            <a:r>
              <a:rPr lang="en-US" sz="1800" dirty="0" smtClean="0"/>
              <a:t> </a:t>
            </a:r>
            <a:r>
              <a:rPr lang="en-US" sz="3200" cap="small" dirty="0">
                <a:solidFill>
                  <a:schemeClr val="tx2"/>
                </a:solidFill>
              </a:rPr>
              <a:t>Gatekeeper </a:t>
            </a:r>
          </a:p>
          <a:p>
            <a:pPr lvl="1"/>
            <a:r>
              <a:rPr lang="en-US" sz="1800" dirty="0"/>
              <a:t>Knows the rules in depth </a:t>
            </a:r>
          </a:p>
          <a:p>
            <a:pPr lvl="1"/>
            <a:r>
              <a:rPr lang="en-US" sz="1800" dirty="0"/>
              <a:t>Watches the clock </a:t>
            </a:r>
          </a:p>
          <a:p>
            <a:pPr lvl="1"/>
            <a:r>
              <a:rPr lang="en-US" sz="1800" dirty="0"/>
              <a:t>Keeps everyone in line </a:t>
            </a:r>
          </a:p>
          <a:p>
            <a:pPr lvl="1"/>
            <a:r>
              <a:rPr lang="en-US" sz="1800" dirty="0"/>
              <a:t>Challenges new ideas </a:t>
            </a:r>
          </a:p>
          <a:p>
            <a:pPr lvl="1"/>
            <a:r>
              <a:rPr lang="en-US" sz="1800" dirty="0"/>
              <a:t>Needs to be convinced </a:t>
            </a:r>
          </a:p>
          <a:p>
            <a:r>
              <a:rPr lang="en-US" sz="3200" cap="small" dirty="0">
                <a:solidFill>
                  <a:schemeClr val="tx2"/>
                </a:solidFill>
              </a:rPr>
              <a:t>Harmonizer </a:t>
            </a:r>
          </a:p>
          <a:p>
            <a:pPr lvl="1"/>
            <a:r>
              <a:rPr lang="en-US" sz="1800" dirty="0"/>
              <a:t>Serves as the group cheerleader </a:t>
            </a:r>
          </a:p>
          <a:p>
            <a:pPr lvl="1"/>
            <a:r>
              <a:rPr lang="en-US" sz="1800" dirty="0"/>
              <a:t>Minimizes conflicts and differences of opinion </a:t>
            </a:r>
          </a:p>
          <a:p>
            <a:pPr lvl="1"/>
            <a:r>
              <a:rPr lang="en-US" sz="1800" dirty="0"/>
              <a:t>Looks out for the feelings of all group members </a:t>
            </a:r>
          </a:p>
          <a:p>
            <a:pPr lvl="1"/>
            <a:r>
              <a:rPr lang="en-US" sz="1800" dirty="0"/>
              <a:t>Is enthusiastic and caring 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74639"/>
          </a:xfrm>
        </p:spPr>
        <p:txBody>
          <a:bodyPr>
            <a:normAutofit/>
          </a:bodyPr>
          <a:lstStyle/>
          <a:p>
            <a:r>
              <a:rPr lang="en-US" b="1" dirty="0" smtClean="0"/>
              <a:t>…final </a:t>
            </a:r>
            <a:r>
              <a:rPr lang="en-US" b="1" dirty="0"/>
              <a:t>Informal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cap="small" dirty="0">
                <a:solidFill>
                  <a:schemeClr val="tx2"/>
                </a:solidFill>
              </a:rPr>
              <a:t>Follower </a:t>
            </a:r>
          </a:p>
          <a:p>
            <a:pPr lvl="1"/>
            <a:r>
              <a:rPr lang="en-US" sz="1800" dirty="0"/>
              <a:t>Wants to do something concrete </a:t>
            </a:r>
          </a:p>
          <a:p>
            <a:pPr lvl="1"/>
            <a:r>
              <a:rPr lang="en-US" sz="1800" dirty="0"/>
              <a:t>Waits for the “experts” to tell him or her what to do </a:t>
            </a:r>
          </a:p>
          <a:p>
            <a:pPr lvl="1"/>
            <a:r>
              <a:rPr lang="en-US" sz="1800" dirty="0"/>
              <a:t>Always supports the initiators in the group </a:t>
            </a:r>
          </a:p>
          <a:p>
            <a:r>
              <a:rPr lang="en-US" sz="3200" cap="small" dirty="0">
                <a:solidFill>
                  <a:schemeClr val="tx2"/>
                </a:solidFill>
              </a:rPr>
              <a:t>Information Giver </a:t>
            </a:r>
          </a:p>
          <a:p>
            <a:pPr lvl="1"/>
            <a:r>
              <a:rPr lang="en-US" sz="1800" dirty="0"/>
              <a:t>Comes to all meetings with all the notes and </a:t>
            </a:r>
            <a:r>
              <a:rPr lang="en-US" sz="1800" dirty="0" smtClean="0"/>
              <a:t>hand-outs </a:t>
            </a:r>
            <a:r>
              <a:rPr lang="en-US" sz="1800" dirty="0"/>
              <a:t>from previous meetings </a:t>
            </a:r>
          </a:p>
          <a:p>
            <a:pPr lvl="1"/>
            <a:r>
              <a:rPr lang="en-US" sz="1800" dirty="0"/>
              <a:t>Is always careful to state all the pertinent facts </a:t>
            </a:r>
          </a:p>
          <a:p>
            <a:pPr lvl="1"/>
            <a:r>
              <a:rPr lang="en-US" sz="1800" dirty="0"/>
              <a:t>Is very detailed-oriented </a:t>
            </a:r>
          </a:p>
          <a:p>
            <a:pPr lvl="1"/>
            <a:r>
              <a:rPr lang="en-US" sz="1800" dirty="0"/>
              <a:t>Never forgets information but may forget how you </a:t>
            </a:r>
            <a:r>
              <a:rPr lang="en-US" sz="1800" dirty="0" smtClean="0"/>
              <a:t>felt </a:t>
            </a:r>
            <a:r>
              <a:rPr lang="en-US" sz="1800" dirty="0"/>
              <a:t>about something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688"/>
            <a:ext cx="7798696" cy="1183512"/>
          </a:xfrm>
        </p:spPr>
        <p:txBody>
          <a:bodyPr>
            <a:normAutofit fontScale="90000"/>
          </a:bodyPr>
          <a:lstStyle/>
          <a:p>
            <a:r>
              <a:rPr kumimoji="0" lang="en-US" sz="3200" b="1" kern="1200" cap="small" baseline="0" dirty="0" smtClean="0">
                <a:solidFill>
                  <a:schemeClr val="tx2"/>
                </a:solidFill>
                <a:effectLst/>
              </a:rPr>
              <a:t>Roles are determined by personalities, qualities, and values that we have as individuals.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cap="small" dirty="0" smtClean="0">
                <a:solidFill>
                  <a:schemeClr val="tx2"/>
                </a:solidFill>
              </a:rPr>
              <a:t>Some </a:t>
            </a:r>
            <a:r>
              <a:rPr lang="en-US" cap="small" dirty="0">
                <a:solidFill>
                  <a:schemeClr val="tx2"/>
                </a:solidFill>
              </a:rPr>
              <a:t>of the qualities </a:t>
            </a:r>
            <a:r>
              <a:rPr lang="en-US" cap="small" dirty="0" smtClean="0">
                <a:solidFill>
                  <a:schemeClr val="tx2"/>
                </a:solidFill>
              </a:rPr>
              <a:t>include: </a:t>
            </a:r>
            <a:endParaRPr lang="en-US" dirty="0"/>
          </a:p>
          <a:p>
            <a:pPr lvl="1"/>
            <a:r>
              <a:rPr lang="en-US" cap="small" dirty="0">
                <a:solidFill>
                  <a:schemeClr val="tx2"/>
                </a:solidFill>
              </a:rPr>
              <a:t>Trust </a:t>
            </a:r>
          </a:p>
          <a:p>
            <a:pPr lvl="1"/>
            <a:r>
              <a:rPr lang="en-US" cap="small" dirty="0">
                <a:solidFill>
                  <a:schemeClr val="tx2"/>
                </a:solidFill>
              </a:rPr>
              <a:t>Sensitivity </a:t>
            </a:r>
          </a:p>
          <a:p>
            <a:pPr lvl="1"/>
            <a:r>
              <a:rPr lang="en-US" cap="small" dirty="0">
                <a:solidFill>
                  <a:schemeClr val="tx2"/>
                </a:solidFill>
              </a:rPr>
              <a:t>Belief in Consensus </a:t>
            </a:r>
          </a:p>
          <a:p>
            <a:pPr lvl="1"/>
            <a:r>
              <a:rPr lang="en-US" cap="small" dirty="0">
                <a:solidFill>
                  <a:schemeClr val="tx2"/>
                </a:solidFill>
              </a:rPr>
              <a:t>Pride in the Organization </a:t>
            </a:r>
          </a:p>
          <a:p>
            <a:pPr lvl="1"/>
            <a:r>
              <a:rPr lang="en-US" cap="small" dirty="0">
                <a:solidFill>
                  <a:schemeClr val="tx2"/>
                </a:solidFill>
              </a:rPr>
              <a:t>Value of Individual Differences </a:t>
            </a:r>
          </a:p>
          <a:p>
            <a:pPr lvl="1"/>
            <a:r>
              <a:rPr lang="en-US" cap="small" dirty="0">
                <a:solidFill>
                  <a:schemeClr val="tx2"/>
                </a:solidFill>
              </a:rPr>
              <a:t>Promptness </a:t>
            </a:r>
          </a:p>
          <a:p>
            <a:pPr lvl="1"/>
            <a:r>
              <a:rPr lang="en-US" cap="small" dirty="0">
                <a:solidFill>
                  <a:schemeClr val="tx2"/>
                </a:solidFill>
              </a:rPr>
              <a:t>Organization </a:t>
            </a:r>
          </a:p>
          <a:p>
            <a:pPr lvl="1"/>
            <a:r>
              <a:rPr lang="en-US" cap="small" dirty="0">
                <a:solidFill>
                  <a:schemeClr val="tx2"/>
                </a:solidFill>
              </a:rPr>
              <a:t>Enthusiasm </a:t>
            </a:r>
          </a:p>
          <a:p>
            <a:pPr lvl="1"/>
            <a:r>
              <a:rPr lang="en-US" cap="small" dirty="0">
                <a:solidFill>
                  <a:schemeClr val="tx2"/>
                </a:solidFill>
              </a:rPr>
              <a:t>Critical Thinking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1827</TotalTime>
  <Words>1067</Words>
  <Application>Microsoft Office PowerPoint</Application>
  <PresentationFormat>On-screen Show (4:3)</PresentationFormat>
  <Paragraphs>175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Theme</vt:lpstr>
      <vt:lpstr>Teamwork Unit 1 Leadership</vt:lpstr>
      <vt:lpstr> </vt:lpstr>
      <vt:lpstr> </vt:lpstr>
      <vt:lpstr>PowerPoint Presentation</vt:lpstr>
      <vt:lpstr> Group Dynamics </vt:lpstr>
      <vt:lpstr>Informal Roles</vt:lpstr>
      <vt:lpstr>…more Informal Roles</vt:lpstr>
      <vt:lpstr>…final Informal Roles</vt:lpstr>
      <vt:lpstr>Roles are determined by personalities, qualities, and values that we have as individuals.</vt:lpstr>
      <vt:lpstr>PowerPoint Presentation</vt:lpstr>
      <vt:lpstr>Consensus  </vt:lpstr>
      <vt:lpstr>Misunderstandings…</vt:lpstr>
      <vt:lpstr>There are some general beliefs about consensus.  </vt:lpstr>
      <vt:lpstr>In order for consensus to be a viable option, ground rules must be established and followed. </vt:lpstr>
      <vt:lpstr>Examples of when a Consensus cannot be reached may include the following:</vt:lpstr>
      <vt:lpstr>Consensus Process </vt:lpstr>
      <vt:lpstr>PowerPoint Presentation</vt:lpstr>
      <vt:lpstr>Levels of agreement in a group  </vt:lpstr>
      <vt:lpstr>Negative behaviors and distracters in group dynamics</vt:lpstr>
      <vt:lpstr>More Negative Behaviors/Distractors </vt:lpstr>
      <vt:lpstr>Activity</vt:lpstr>
      <vt:lpstr>Any Questions???</vt:lpstr>
    </vt:vector>
  </TitlesOfParts>
  <Company>Skyn Candles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 Unit 1 Leadership</dc:title>
  <dc:creator>Jessica Thieman</dc:creator>
  <cp:lastModifiedBy>Thieman, Jessica</cp:lastModifiedBy>
  <cp:revision>13</cp:revision>
  <dcterms:created xsi:type="dcterms:W3CDTF">2013-09-19T08:21:17Z</dcterms:created>
  <dcterms:modified xsi:type="dcterms:W3CDTF">2013-09-24T18:03:36Z</dcterms:modified>
</cp:coreProperties>
</file>