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6"/>
  </p:notesMasterIdLst>
  <p:sldIdLst>
    <p:sldId id="256" r:id="rId2"/>
    <p:sldId id="257" r:id="rId3"/>
    <p:sldId id="258" r:id="rId4"/>
    <p:sldId id="259" r:id="rId5"/>
    <p:sldId id="260" r:id="rId6"/>
    <p:sldId id="288" r:id="rId7"/>
    <p:sldId id="284" r:id="rId8"/>
    <p:sldId id="285" r:id="rId9"/>
    <p:sldId id="286" r:id="rId10"/>
    <p:sldId id="287" r:id="rId11"/>
    <p:sldId id="289" r:id="rId12"/>
    <p:sldId id="261" r:id="rId13"/>
    <p:sldId id="262" r:id="rId14"/>
    <p:sldId id="263" r:id="rId15"/>
    <p:sldId id="264" r:id="rId16"/>
    <p:sldId id="265" r:id="rId17"/>
    <p:sldId id="266" r:id="rId18"/>
    <p:sldId id="267" r:id="rId19"/>
    <p:sldId id="268" r:id="rId20"/>
    <p:sldId id="269" r:id="rId21"/>
    <p:sldId id="270" r:id="rId22"/>
    <p:sldId id="273" r:id="rId23"/>
    <p:sldId id="272" r:id="rId24"/>
    <p:sldId id="271" r:id="rId25"/>
    <p:sldId id="274" r:id="rId26"/>
    <p:sldId id="275" r:id="rId27"/>
    <p:sldId id="276" r:id="rId28"/>
    <p:sldId id="277" r:id="rId29"/>
    <p:sldId id="278" r:id="rId30"/>
    <p:sldId id="279" r:id="rId31"/>
    <p:sldId id="281" r:id="rId32"/>
    <p:sldId id="282" r:id="rId33"/>
    <p:sldId id="283"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7B4F5-1F81-BC49-BC98-6173FE56ED65}" type="datetimeFigureOut">
              <a:rPr lang="en-US" smtClean="0"/>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01139-205A-C54F-94A9-8F7570C1AA45}" type="slidenum">
              <a:rPr lang="en-US" smtClean="0"/>
              <a:t>‹#›</a:t>
            </a:fld>
            <a:endParaRPr lang="en-US"/>
          </a:p>
        </p:txBody>
      </p:sp>
    </p:spTree>
    <p:extLst>
      <p:ext uri="{BB962C8B-B14F-4D97-AF65-F5344CB8AC3E}">
        <p14:creationId xmlns:p14="http://schemas.microsoft.com/office/powerpoint/2010/main" val="17705435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01139-205A-C54F-94A9-8F7570C1AA45}" type="slidenum">
              <a:rPr lang="en-US" smtClean="0"/>
              <a:t>12</a:t>
            </a:fld>
            <a:endParaRPr lang="en-US"/>
          </a:p>
        </p:txBody>
      </p:sp>
    </p:spTree>
    <p:extLst>
      <p:ext uri="{BB962C8B-B14F-4D97-AF65-F5344CB8AC3E}">
        <p14:creationId xmlns:p14="http://schemas.microsoft.com/office/powerpoint/2010/main" val="412321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01139-205A-C54F-94A9-8F7570C1AA45}" type="slidenum">
              <a:rPr lang="en-US" smtClean="0"/>
              <a:t>18</a:t>
            </a:fld>
            <a:endParaRPr lang="en-US"/>
          </a:p>
        </p:txBody>
      </p:sp>
    </p:spTree>
    <p:extLst>
      <p:ext uri="{BB962C8B-B14F-4D97-AF65-F5344CB8AC3E}">
        <p14:creationId xmlns:p14="http://schemas.microsoft.com/office/powerpoint/2010/main" val="3600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March 19,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March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March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March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March 19, 2014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March 19,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March 19,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March 19,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March 19,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19,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March 19,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19, 2014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audio" Target="../media/audio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78782"/>
            <a:ext cx="7772400" cy="721818"/>
          </a:xfrm>
        </p:spPr>
        <p:txBody>
          <a:bodyPr/>
          <a:lstStyle/>
          <a:p>
            <a:r>
              <a:rPr lang="en-US" sz="3600" dirty="0" smtClean="0"/>
              <a:t>Unit 6 CPR, First Aid &amp; AED</a:t>
            </a:r>
            <a:endParaRPr lang="en-US" sz="2400" dirty="0"/>
          </a:p>
        </p:txBody>
      </p:sp>
      <p:sp>
        <p:nvSpPr>
          <p:cNvPr id="3" name="Subtitle 2"/>
          <p:cNvSpPr>
            <a:spLocks noGrp="1"/>
          </p:cNvSpPr>
          <p:nvPr>
            <p:ph type="subTitle" idx="1"/>
          </p:nvPr>
        </p:nvSpPr>
        <p:spPr>
          <a:xfrm>
            <a:off x="457200" y="4800599"/>
            <a:ext cx="6858000" cy="1373806"/>
          </a:xfrm>
        </p:spPr>
        <p:txBody>
          <a:bodyPr>
            <a:normAutofit fontScale="85000" lnSpcReduction="20000"/>
          </a:bodyPr>
          <a:lstStyle/>
          <a:p>
            <a:r>
              <a:rPr lang="en-US" dirty="0" smtClean="0"/>
              <a:t>Vital Signs</a:t>
            </a:r>
          </a:p>
          <a:p>
            <a:endParaRPr lang="en-US" dirty="0" smtClean="0"/>
          </a:p>
          <a:p>
            <a:r>
              <a:rPr lang="en-US" dirty="0" smtClean="0"/>
              <a:t>Health Science Technology</a:t>
            </a:r>
          </a:p>
          <a:p>
            <a:r>
              <a:rPr lang="en-US" dirty="0" smtClean="0"/>
              <a:t>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6705" y="281409"/>
            <a:ext cx="4871113" cy="3797373"/>
          </a:xfrm>
          <a:prstGeom prst="rect">
            <a:avLst/>
          </a:prstGeom>
        </p:spPr>
      </p:pic>
    </p:spTree>
    <p:extLst>
      <p:ext uri="{BB962C8B-B14F-4D97-AF65-F5344CB8AC3E}">
        <p14:creationId xmlns:p14="http://schemas.microsoft.com/office/powerpoint/2010/main" val="3779542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52157"/>
          </a:xfrm>
        </p:spPr>
        <p:txBody>
          <a:bodyPr/>
          <a:lstStyle/>
          <a:p>
            <a:r>
              <a:rPr lang="en-US" dirty="0" smtClean="0"/>
              <a:t>(continued)</a:t>
            </a:r>
            <a:endParaRPr lang="en-US" dirty="0"/>
          </a:p>
        </p:txBody>
      </p:sp>
      <p:sp>
        <p:nvSpPr>
          <p:cNvPr id="3" name="Content Placeholder 2"/>
          <p:cNvSpPr>
            <a:spLocks noGrp="1"/>
          </p:cNvSpPr>
          <p:nvPr>
            <p:ph idx="1"/>
          </p:nvPr>
        </p:nvSpPr>
        <p:spPr>
          <a:xfrm>
            <a:off x="457200" y="1174750"/>
            <a:ext cx="7620000" cy="4951413"/>
          </a:xfrm>
        </p:spPr>
        <p:txBody>
          <a:bodyPr>
            <a:normAutofit fontScale="92500" lnSpcReduction="10000"/>
          </a:bodyPr>
          <a:lstStyle/>
          <a:p>
            <a:r>
              <a:rPr lang="en-US" dirty="0"/>
              <a:t>Two techniques for obtaining the </a:t>
            </a:r>
            <a:r>
              <a:rPr lang="en-US" dirty="0" smtClean="0"/>
              <a:t>pressure:</a:t>
            </a:r>
          </a:p>
          <a:p>
            <a:pPr marL="342900" indent="-342900">
              <a:buFont typeface="Arial"/>
              <a:buChar char="•"/>
            </a:pPr>
            <a:r>
              <a:rPr lang="en-US" b="0" dirty="0" smtClean="0"/>
              <a:t>Find radial pulse.  Pump cuff until the pulse is no longer palpated, then pump another 30 mmHg higher.  Place diaphragm of stethoscope on brachial artery about 1-1½ inches above the elbow.  Release the valve and listen for the two measurements- slowly deflating the cuff.</a:t>
            </a:r>
          </a:p>
          <a:p>
            <a:pPr marL="342900" indent="-342900">
              <a:buFont typeface="Arial"/>
              <a:buChar char="•"/>
            </a:pPr>
            <a:r>
              <a:rPr lang="en-US" b="0" dirty="0" smtClean="0"/>
              <a:t>Find brachial artery and put diaphragm over the site.  Pump cuff to 120 mmHg and listen for the heart beat.  If it is heard, pump another 30 mmHg and listen again.  When the pulse is no longer heard, then pump another 30 mmHg and slowly deflate, listening for the two measurements.</a:t>
            </a:r>
          </a:p>
          <a:p>
            <a:r>
              <a:rPr lang="en-US" b="0" dirty="0" smtClean="0"/>
              <a:t>If the reading is uncertain, you should wait 30 seconds to 1 minute before re-measuring.</a:t>
            </a:r>
          </a:p>
          <a:p>
            <a:r>
              <a:rPr lang="en-US" b="0" dirty="0" smtClean="0"/>
              <a:t>Record the reading and report any abnormalities.  If the BP reading is outside of the normal limits, retake it before reporting the </a:t>
            </a:r>
            <a:r>
              <a:rPr lang="en-US" b="0" dirty="0"/>
              <a:t>v</a:t>
            </a:r>
            <a:r>
              <a:rPr lang="en-US" b="0" dirty="0" smtClean="0"/>
              <a:t>alue to a supervisor to be certain of accuracy. </a:t>
            </a:r>
            <a:endParaRPr lang="en-US" b="0" dirty="0"/>
          </a:p>
          <a:p>
            <a:endParaRPr lang="en-US" dirty="0"/>
          </a:p>
        </p:txBody>
      </p:sp>
    </p:spTree>
    <p:extLst>
      <p:ext uri="{BB962C8B-B14F-4D97-AF65-F5344CB8AC3E}">
        <p14:creationId xmlns:p14="http://schemas.microsoft.com/office/powerpoint/2010/main" val="740324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normAutofit fontScale="90000"/>
          </a:bodyPr>
          <a:lstStyle/>
          <a:p>
            <a:r>
              <a:rPr lang="en-US" dirty="0" smtClean="0"/>
              <a:t>Assignment: successful completion of Blood Pressure Skill Sheet</a:t>
            </a:r>
            <a:endParaRPr lang="en-US" dirty="0"/>
          </a:p>
        </p:txBody>
      </p:sp>
      <p:sp>
        <p:nvSpPr>
          <p:cNvPr id="3" name="Vertical Text Placeholder 2"/>
          <p:cNvSpPr>
            <a:spLocks noGrp="1"/>
          </p:cNvSpPr>
          <p:nvPr>
            <p:ph type="body" orient="vert" idx="1"/>
          </p:nvPr>
        </p:nvSpPr>
        <p:spPr/>
        <p:txBody>
          <a:bodyPr vert="horz">
            <a:normAutofit/>
          </a:bodyPr>
          <a:lstStyle/>
          <a:p>
            <a:r>
              <a:rPr lang="en-US" dirty="0" smtClean="0"/>
              <a:t>Materials:</a:t>
            </a:r>
          </a:p>
          <a:p>
            <a:pPr marL="342900" indent="-342900">
              <a:buFont typeface="Arial"/>
              <a:buChar char="•"/>
            </a:pPr>
            <a:r>
              <a:rPr lang="en-US" b="0" dirty="0" smtClean="0"/>
              <a:t>Sphygmomanometer</a:t>
            </a:r>
          </a:p>
          <a:p>
            <a:pPr marL="342900" indent="-342900">
              <a:buFont typeface="Arial"/>
              <a:buChar char="•"/>
            </a:pPr>
            <a:r>
              <a:rPr lang="en-US" b="0" dirty="0" smtClean="0"/>
              <a:t>Stethoscope</a:t>
            </a:r>
          </a:p>
          <a:p>
            <a:pPr marL="342900" indent="-342900">
              <a:buFont typeface="Arial"/>
              <a:buChar char="•"/>
            </a:pPr>
            <a:r>
              <a:rPr lang="en-US" b="0" dirty="0" smtClean="0"/>
              <a:t>Alcohol swabs or cotton balls/alcohol</a:t>
            </a:r>
          </a:p>
          <a:p>
            <a:r>
              <a:rPr lang="en-US" dirty="0" smtClean="0"/>
              <a:t>Assessment:</a:t>
            </a:r>
          </a:p>
          <a:p>
            <a:pPr marL="342900" indent="-342900">
              <a:buFont typeface="Arial"/>
              <a:buChar char="•"/>
            </a:pPr>
            <a:r>
              <a:rPr lang="en-US" b="0" dirty="0" smtClean="0"/>
              <a:t>Blood </a:t>
            </a:r>
            <a:r>
              <a:rPr lang="en-US" b="0" smtClean="0"/>
              <a:t>Pressure Test</a:t>
            </a:r>
            <a:endParaRPr lang="en-US" b="0" dirty="0"/>
          </a:p>
          <a:p>
            <a:r>
              <a:rPr lang="en-US" dirty="0" smtClean="0"/>
              <a:t>Reinforcement:</a:t>
            </a:r>
          </a:p>
          <a:p>
            <a:pPr marL="342900" indent="-342900">
              <a:buFont typeface="Arial"/>
              <a:buChar char="•"/>
            </a:pPr>
            <a:r>
              <a:rPr lang="en-US" b="0" dirty="0"/>
              <a:t>T</a:t>
            </a:r>
            <a:r>
              <a:rPr lang="en-US" b="0" dirty="0" smtClean="0"/>
              <a:t>he student will list the steps and retake the blood pressure of a partner.</a:t>
            </a:r>
          </a:p>
          <a:p>
            <a:r>
              <a:rPr lang="en-US" dirty="0" smtClean="0"/>
              <a:t>Enrichment:</a:t>
            </a:r>
          </a:p>
          <a:p>
            <a:pPr marL="342900" indent="-342900">
              <a:buFont typeface="Arial"/>
              <a:buChar char="•"/>
            </a:pPr>
            <a:r>
              <a:rPr lang="en-US" b="0" dirty="0" smtClean="0"/>
              <a:t>The student will design a pamphlet and set up a blood pressure booth in a local store, offering blood pressure checks and pamphlets to any interested customers.</a:t>
            </a:r>
            <a:endParaRPr lang="en-US" b="0" dirty="0"/>
          </a:p>
        </p:txBody>
      </p:sp>
    </p:spTree>
    <p:extLst>
      <p:ext uri="{BB962C8B-B14F-4D97-AF65-F5344CB8AC3E}">
        <p14:creationId xmlns:p14="http://schemas.microsoft.com/office/powerpoint/2010/main" val="2685805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dytemperatur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578" y="3708617"/>
            <a:ext cx="4636591" cy="3149383"/>
          </a:xfrm>
          <a:prstGeom prst="rect">
            <a:avLst/>
          </a:prstGeom>
        </p:spPr>
      </p:pic>
      <p:pic>
        <p:nvPicPr>
          <p:cNvPr id="6" name="Picture Placeholder 5" descr="bodytemperature3.jpg"/>
          <p:cNvPicPr>
            <a:picLocks noGrp="1" noChangeAspect="1"/>
          </p:cNvPicPr>
          <p:nvPr>
            <p:ph type="pic" idx="1"/>
          </p:nvPr>
        </p:nvPicPr>
        <p:blipFill>
          <a:blip r:embed="rId4">
            <a:extLst>
              <a:ext uri="{28A0092B-C50C-407E-A947-70E740481C1C}">
                <a14:useLocalDpi xmlns:a14="http://schemas.microsoft.com/office/drawing/2010/main" val="0"/>
              </a:ext>
            </a:extLst>
          </a:blip>
          <a:srcRect l="-5434" r="-5434"/>
          <a:stretch>
            <a:fillRect/>
          </a:stretch>
        </p:blipFill>
        <p:spPr>
          <a:xfrm>
            <a:off x="-696318" y="0"/>
            <a:ext cx="6887866" cy="3708617"/>
          </a:xfrm>
        </p:spPr>
      </p:pic>
      <p:sp>
        <p:nvSpPr>
          <p:cNvPr id="3" name="Text Placeholder 2"/>
          <p:cNvSpPr>
            <a:spLocks noGrp="1"/>
          </p:cNvSpPr>
          <p:nvPr>
            <p:ph type="body" sz="half" idx="2"/>
          </p:nvPr>
        </p:nvSpPr>
        <p:spPr/>
        <p:txBody>
          <a:bodyPr/>
          <a:lstStyle/>
          <a:p>
            <a:r>
              <a:rPr lang="en-US" dirty="0" smtClean="0"/>
              <a:t>Page 113</a:t>
            </a:r>
            <a:endParaRPr lang="en-US" dirty="0"/>
          </a:p>
        </p:txBody>
      </p:sp>
      <p:sp>
        <p:nvSpPr>
          <p:cNvPr id="4" name="Title 3"/>
          <p:cNvSpPr>
            <a:spLocks noGrp="1"/>
          </p:cNvSpPr>
          <p:nvPr>
            <p:ph type="title"/>
          </p:nvPr>
        </p:nvSpPr>
        <p:spPr/>
        <p:txBody>
          <a:bodyPr/>
          <a:lstStyle/>
          <a:p>
            <a:r>
              <a:rPr lang="en-US" dirty="0" smtClean="0"/>
              <a:t>temperature</a:t>
            </a:r>
            <a:endParaRPr lang="en-US" dirty="0"/>
          </a:p>
        </p:txBody>
      </p:sp>
      <p:pic>
        <p:nvPicPr>
          <p:cNvPr id="7" name="Picture 6" descr="bodytemperatu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143" y="0"/>
            <a:ext cx="3137026" cy="3828654"/>
          </a:xfrm>
          <a:prstGeom prst="rect">
            <a:avLst/>
          </a:prstGeom>
        </p:spPr>
      </p:pic>
      <p:pic>
        <p:nvPicPr>
          <p:cNvPr id="8" name="Picture 7" descr="bodytemperature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78365"/>
            <a:ext cx="2249714" cy="2874635"/>
          </a:xfrm>
          <a:prstGeom prst="rect">
            <a:avLst/>
          </a:prstGeom>
        </p:spPr>
      </p:pic>
    </p:spTree>
    <p:extLst>
      <p:ext uri="{BB962C8B-B14F-4D97-AF65-F5344CB8AC3E}">
        <p14:creationId xmlns:p14="http://schemas.microsoft.com/office/powerpoint/2010/main" val="1169869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Temperature</a:t>
            </a:r>
            <a:endParaRPr lang="en-US" dirty="0"/>
          </a:p>
        </p:txBody>
      </p:sp>
      <p:sp>
        <p:nvSpPr>
          <p:cNvPr id="3" name="Content Placeholder 2"/>
          <p:cNvSpPr>
            <a:spLocks noGrp="1"/>
          </p:cNvSpPr>
          <p:nvPr>
            <p:ph idx="1"/>
          </p:nvPr>
        </p:nvSpPr>
        <p:spPr>
          <a:xfrm>
            <a:off x="457200" y="1752600"/>
            <a:ext cx="7921676" cy="4373563"/>
          </a:xfrm>
        </p:spPr>
        <p:txBody>
          <a:bodyPr/>
          <a:lstStyle/>
          <a:p>
            <a:pPr marL="342900" indent="-342900">
              <a:buFont typeface="Arial"/>
              <a:buChar char="•"/>
            </a:pPr>
            <a:r>
              <a:rPr lang="en-US" dirty="0" smtClean="0"/>
              <a:t>The measurement of the balance between the heat produced and lost by the body.</a:t>
            </a:r>
          </a:p>
          <a:p>
            <a:pPr marL="342900" indent="-342900">
              <a:buFont typeface="Arial"/>
              <a:buChar char="•"/>
            </a:pPr>
            <a:r>
              <a:rPr lang="en-US" dirty="0" smtClean="0"/>
              <a:t>Methods &amp; Normal readings:</a:t>
            </a:r>
          </a:p>
          <a:p>
            <a:pPr marL="800100" lvl="1" indent="-342900">
              <a:buFont typeface="Arial"/>
              <a:buChar char="•"/>
            </a:pPr>
            <a:r>
              <a:rPr lang="en-US" b="1" dirty="0" smtClean="0"/>
              <a:t>Mouth</a:t>
            </a:r>
            <a:r>
              <a:rPr lang="en-US" dirty="0" smtClean="0"/>
              <a:t> (oral) 97.6-99.0°F</a:t>
            </a:r>
          </a:p>
          <a:p>
            <a:pPr marL="800100" lvl="1" indent="-342900">
              <a:buFont typeface="Arial"/>
              <a:buChar char="•"/>
            </a:pPr>
            <a:r>
              <a:rPr lang="en-US" b="1" dirty="0" smtClean="0"/>
              <a:t>Armpit</a:t>
            </a:r>
            <a:r>
              <a:rPr lang="en-US" dirty="0" smtClean="0"/>
              <a:t> (axillary)- 96.6-98.0°F</a:t>
            </a:r>
          </a:p>
          <a:p>
            <a:pPr marL="800100" lvl="1" indent="-342900">
              <a:buFont typeface="Arial"/>
              <a:buChar char="•"/>
            </a:pPr>
            <a:r>
              <a:rPr lang="en-US" b="1" dirty="0" smtClean="0"/>
              <a:t>Rectum</a:t>
            </a:r>
            <a:r>
              <a:rPr lang="en-US" dirty="0" smtClean="0"/>
              <a:t> (rectal)- 98.6-100.0°F</a:t>
            </a:r>
          </a:p>
          <a:p>
            <a:pPr marL="800100" lvl="1" indent="-342900">
              <a:buFont typeface="Arial"/>
              <a:buChar char="•"/>
            </a:pPr>
            <a:r>
              <a:rPr lang="en-US" b="1" dirty="0" smtClean="0"/>
              <a:t>Ear</a:t>
            </a:r>
            <a:r>
              <a:rPr lang="en-US" dirty="0" smtClean="0"/>
              <a:t> (temporal)- 96.4-100.4°F</a:t>
            </a:r>
          </a:p>
          <a:p>
            <a:pPr marL="800100" lvl="1" indent="-342900">
              <a:buFont typeface="Arial"/>
              <a:buChar char="•"/>
            </a:pPr>
            <a:r>
              <a:rPr lang="en-US" b="1" dirty="0" smtClean="0"/>
              <a:t>Temperature</a:t>
            </a:r>
            <a:r>
              <a:rPr lang="en-US" dirty="0" smtClean="0"/>
              <a:t> </a:t>
            </a:r>
            <a:r>
              <a:rPr lang="en-US" b="1" dirty="0" smtClean="0"/>
              <a:t>strips</a:t>
            </a:r>
            <a:r>
              <a:rPr lang="en-US" dirty="0" smtClean="0"/>
              <a:t>- used for young children on the forehead</a:t>
            </a:r>
          </a:p>
          <a:p>
            <a:pPr marL="800100" lvl="1" indent="-342900">
              <a:buFont typeface="Arial"/>
              <a:buChar char="•"/>
            </a:pPr>
            <a:r>
              <a:rPr lang="en-US" b="1" dirty="0" smtClean="0"/>
              <a:t>Infrared</a:t>
            </a:r>
            <a:r>
              <a:rPr lang="en-US" dirty="0" smtClean="0"/>
              <a:t> </a:t>
            </a:r>
            <a:r>
              <a:rPr lang="en-US" b="1" dirty="0" smtClean="0"/>
              <a:t>radiation</a:t>
            </a:r>
            <a:r>
              <a:rPr lang="en-US" dirty="0" smtClean="0"/>
              <a:t>- 97.6-99.0</a:t>
            </a:r>
            <a:r>
              <a:rPr lang="en-US" dirty="0"/>
              <a:t>°</a:t>
            </a:r>
            <a:r>
              <a:rPr lang="en-US" dirty="0" smtClean="0"/>
              <a:t>F (can be measured this way without touching the patient)</a:t>
            </a:r>
          </a:p>
          <a:p>
            <a:r>
              <a:rPr lang="en-US" dirty="0" smtClean="0"/>
              <a:t> </a:t>
            </a:r>
            <a:endParaRPr lang="en-US" dirty="0"/>
          </a:p>
        </p:txBody>
      </p:sp>
    </p:spTree>
    <p:extLst>
      <p:ext uri="{BB962C8B-B14F-4D97-AF65-F5344CB8AC3E}">
        <p14:creationId xmlns:p14="http://schemas.microsoft.com/office/powerpoint/2010/main" val="4228345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ulse&amp;respiration.jpg"/>
          <p:cNvPicPr>
            <a:picLocks noGrp="1" noChangeAspect="1"/>
          </p:cNvPicPr>
          <p:nvPr>
            <p:ph type="pic" idx="1"/>
          </p:nvPr>
        </p:nvPicPr>
        <p:blipFill>
          <a:blip r:embed="rId2">
            <a:extLst>
              <a:ext uri="{28A0092B-C50C-407E-A947-70E740481C1C}">
                <a14:useLocalDpi xmlns:a14="http://schemas.microsoft.com/office/drawing/2010/main" val="0"/>
              </a:ext>
            </a:extLst>
          </a:blip>
          <a:srcRect l="-11758" r="-11758"/>
          <a:stretch>
            <a:fillRect/>
          </a:stretch>
        </p:blipFill>
        <p:spPr/>
      </p:pic>
      <p:sp>
        <p:nvSpPr>
          <p:cNvPr id="3" name="Text Placeholder 2"/>
          <p:cNvSpPr>
            <a:spLocks noGrp="1"/>
          </p:cNvSpPr>
          <p:nvPr>
            <p:ph type="body" sz="half" idx="2"/>
          </p:nvPr>
        </p:nvSpPr>
        <p:spPr/>
        <p:txBody>
          <a:bodyPr/>
          <a:lstStyle/>
          <a:p>
            <a:r>
              <a:rPr lang="en-US" dirty="0" smtClean="0"/>
              <a:t>Page 114</a:t>
            </a:r>
            <a:endParaRPr lang="en-US" dirty="0"/>
          </a:p>
        </p:txBody>
      </p:sp>
      <p:sp>
        <p:nvSpPr>
          <p:cNvPr id="4" name="Title 3"/>
          <p:cNvSpPr>
            <a:spLocks noGrp="1"/>
          </p:cNvSpPr>
          <p:nvPr>
            <p:ph type="title"/>
          </p:nvPr>
        </p:nvSpPr>
        <p:spPr/>
        <p:txBody>
          <a:bodyPr/>
          <a:lstStyle/>
          <a:p>
            <a:r>
              <a:rPr lang="en-US" dirty="0" smtClean="0"/>
              <a:t>Pulse &amp; Respiration</a:t>
            </a:r>
            <a:endParaRPr lang="en-US" dirty="0"/>
          </a:p>
        </p:txBody>
      </p:sp>
    </p:spTree>
    <p:extLst>
      <p:ext uri="{BB962C8B-B14F-4D97-AF65-F5344CB8AC3E}">
        <p14:creationId xmlns:p14="http://schemas.microsoft.com/office/powerpoint/2010/main" val="3550458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75298" y="3048000"/>
            <a:ext cx="3060700" cy="3810000"/>
          </a:xfrm>
          <a:prstGeom prst="rect">
            <a:avLst/>
          </a:prstGeom>
        </p:spPr>
      </p:pic>
      <p:sp>
        <p:nvSpPr>
          <p:cNvPr id="2" name="Title 1"/>
          <p:cNvSpPr>
            <a:spLocks noGrp="1"/>
          </p:cNvSpPr>
          <p:nvPr>
            <p:ph type="title"/>
          </p:nvPr>
        </p:nvSpPr>
        <p:spPr/>
        <p:txBody>
          <a:bodyPr/>
          <a:lstStyle/>
          <a:p>
            <a:r>
              <a:rPr lang="en-US" dirty="0" smtClean="0"/>
              <a:t>Pulse</a:t>
            </a:r>
            <a:endParaRPr lang="en-US" dirty="0"/>
          </a:p>
        </p:txBody>
      </p:sp>
      <p:sp>
        <p:nvSpPr>
          <p:cNvPr id="3" name="Content Placeholder 2"/>
          <p:cNvSpPr>
            <a:spLocks noGrp="1"/>
          </p:cNvSpPr>
          <p:nvPr>
            <p:ph idx="1"/>
          </p:nvPr>
        </p:nvSpPr>
        <p:spPr>
          <a:xfrm>
            <a:off x="457200" y="1752600"/>
            <a:ext cx="7620000" cy="4704064"/>
          </a:xfrm>
        </p:spPr>
        <p:txBody>
          <a:bodyPr/>
          <a:lstStyle/>
          <a:p>
            <a:pPr marL="342900" indent="-342900">
              <a:buFont typeface="Arial"/>
              <a:buChar char="•"/>
            </a:pPr>
            <a:r>
              <a:rPr lang="en-US" dirty="0" smtClean="0"/>
              <a:t>The heartbeat that can be felt (palpated) on the surface arteries as the artery walls expand.</a:t>
            </a:r>
          </a:p>
          <a:p>
            <a:pPr marL="342900" indent="-342900">
              <a:buFont typeface="Arial"/>
              <a:buChar char="•"/>
            </a:pPr>
            <a:r>
              <a:rPr lang="en-US" dirty="0" smtClean="0"/>
              <a:t>Usually counted using the radial artery near the wrist, but may be found in other locations *see picture </a:t>
            </a:r>
          </a:p>
          <a:p>
            <a:pPr marL="342900" indent="-342900">
              <a:buFont typeface="Arial"/>
              <a:buChar char="•"/>
            </a:pPr>
            <a:r>
              <a:rPr lang="en-US" dirty="0" smtClean="0"/>
              <a:t>Pulse ranges by age group:</a:t>
            </a:r>
          </a:p>
          <a:p>
            <a:pPr marL="800100" lvl="1" indent="-342900">
              <a:buFont typeface="Arial"/>
              <a:buChar char="•"/>
            </a:pPr>
            <a:r>
              <a:rPr lang="en-US" dirty="0"/>
              <a:t>Newborn 70-170 </a:t>
            </a:r>
            <a:r>
              <a:rPr lang="en-US" dirty="0" err="1"/>
              <a:t>bpm</a:t>
            </a:r>
            <a:endParaRPr lang="en-US" dirty="0"/>
          </a:p>
          <a:p>
            <a:pPr marL="800100" lvl="1" indent="-342900">
              <a:buFont typeface="Arial"/>
              <a:buChar char="•"/>
            </a:pPr>
            <a:r>
              <a:rPr lang="en-US" dirty="0"/>
              <a:t>Infant 80-130 </a:t>
            </a:r>
            <a:r>
              <a:rPr lang="en-US" dirty="0" err="1"/>
              <a:t>bpm</a:t>
            </a:r>
            <a:endParaRPr lang="en-US" dirty="0"/>
          </a:p>
          <a:p>
            <a:pPr marL="800100" lvl="1" indent="-342900">
              <a:buFont typeface="Arial"/>
              <a:buChar char="•"/>
            </a:pPr>
            <a:r>
              <a:rPr lang="en-US" dirty="0"/>
              <a:t>School age 70-100 </a:t>
            </a:r>
            <a:r>
              <a:rPr lang="en-US" dirty="0" err="1"/>
              <a:t>bpm</a:t>
            </a:r>
            <a:endParaRPr lang="en-US" dirty="0"/>
          </a:p>
          <a:p>
            <a:pPr marL="800100" lvl="1" indent="-342900">
              <a:buFont typeface="Arial"/>
              <a:buChar char="•"/>
            </a:pPr>
            <a:r>
              <a:rPr lang="en-US" dirty="0"/>
              <a:t>Adult 60-100 </a:t>
            </a:r>
            <a:r>
              <a:rPr lang="en-US" dirty="0" err="1" smtClean="0"/>
              <a:t>bpm</a:t>
            </a:r>
            <a:endParaRPr lang="en-US" dirty="0" smtClean="0"/>
          </a:p>
          <a:p>
            <a:pPr marL="342900" indent="-342900">
              <a:buFont typeface="Arial"/>
              <a:buChar char="•"/>
            </a:pPr>
            <a:r>
              <a:rPr lang="en-US" dirty="0" smtClean="0"/>
              <a:t>Abnormal pulse rates:</a:t>
            </a:r>
          </a:p>
          <a:p>
            <a:pPr marL="800100" lvl="1" indent="-342900">
              <a:buFont typeface="Arial"/>
              <a:buChar char="•"/>
            </a:pPr>
            <a:r>
              <a:rPr lang="en-US" dirty="0" smtClean="0"/>
              <a:t>&lt;60 </a:t>
            </a:r>
            <a:r>
              <a:rPr lang="en-US" dirty="0" err="1" smtClean="0"/>
              <a:t>bpm</a:t>
            </a:r>
            <a:r>
              <a:rPr lang="en-US" dirty="0" smtClean="0"/>
              <a:t> (</a:t>
            </a:r>
            <a:r>
              <a:rPr lang="en-US" dirty="0" err="1" smtClean="0"/>
              <a:t>bradycardia</a:t>
            </a:r>
            <a:r>
              <a:rPr lang="en-US" dirty="0" smtClean="0"/>
              <a:t>)</a:t>
            </a:r>
          </a:p>
          <a:p>
            <a:pPr marL="800100" lvl="1" indent="-342900">
              <a:buFont typeface="Arial"/>
              <a:buChar char="•"/>
            </a:pPr>
            <a:r>
              <a:rPr lang="en-US" dirty="0" smtClean="0"/>
              <a:t>&gt;100 </a:t>
            </a:r>
            <a:r>
              <a:rPr lang="en-US" dirty="0" err="1" smtClean="0"/>
              <a:t>bpm</a:t>
            </a:r>
            <a:r>
              <a:rPr lang="en-US" dirty="0" smtClean="0"/>
              <a:t> (tachycardia)</a:t>
            </a:r>
          </a:p>
        </p:txBody>
      </p:sp>
    </p:spTree>
    <p:extLst>
      <p:ext uri="{BB962C8B-B14F-4D97-AF65-F5344CB8AC3E}">
        <p14:creationId xmlns:p14="http://schemas.microsoft.com/office/powerpoint/2010/main" val="152567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752600"/>
            <a:ext cx="7620000" cy="4792269"/>
          </a:xfrm>
        </p:spPr>
        <p:txBody>
          <a:bodyPr>
            <a:normAutofit/>
          </a:bodyPr>
          <a:lstStyle/>
          <a:p>
            <a:pPr marL="342900" indent="-342900">
              <a:buFont typeface="Arial"/>
              <a:buChar char="•"/>
            </a:pPr>
            <a:r>
              <a:rPr lang="en-US" dirty="0" smtClean="0"/>
              <a:t>One respiration includes the inspiration (inhaling) and expiration (exhaling) of a breath.</a:t>
            </a:r>
          </a:p>
          <a:p>
            <a:pPr marL="342900" indent="-342900">
              <a:buFont typeface="Arial"/>
              <a:buChar char="•"/>
            </a:pPr>
            <a:r>
              <a:rPr lang="en-US" dirty="0" smtClean="0"/>
              <a:t>The normal respiration rate is more rapid in infants than in adults (14-20/minute).</a:t>
            </a:r>
          </a:p>
          <a:p>
            <a:pPr marL="342900" indent="-342900">
              <a:buFont typeface="Arial"/>
              <a:buChar char="•"/>
            </a:pPr>
            <a:r>
              <a:rPr lang="en-US" dirty="0" smtClean="0"/>
              <a:t>Abnormal parameters:</a:t>
            </a:r>
          </a:p>
          <a:p>
            <a:pPr marL="800100" lvl="1" indent="-342900">
              <a:buFont typeface="Arial"/>
              <a:buChar char="•"/>
            </a:pPr>
            <a:r>
              <a:rPr lang="en-US" dirty="0" smtClean="0"/>
              <a:t>&gt;24 (tachypnea)</a:t>
            </a:r>
          </a:p>
          <a:p>
            <a:pPr marL="800100" lvl="1" indent="-342900">
              <a:buFont typeface="Arial"/>
              <a:buChar char="•"/>
            </a:pPr>
            <a:r>
              <a:rPr lang="en-US" dirty="0" smtClean="0"/>
              <a:t>&lt;10 (</a:t>
            </a:r>
            <a:r>
              <a:rPr lang="en-US" dirty="0" err="1" smtClean="0"/>
              <a:t>bradypnea</a:t>
            </a:r>
            <a:r>
              <a:rPr lang="en-US" dirty="0" smtClean="0"/>
              <a:t>)</a:t>
            </a:r>
          </a:p>
          <a:p>
            <a:pPr marL="342900" indent="-342900">
              <a:buFont typeface="Arial"/>
              <a:buChar char="•"/>
            </a:pPr>
            <a:r>
              <a:rPr lang="en-US" dirty="0" smtClean="0"/>
              <a:t>The rhythm and character of respiration are important observations to consider.</a:t>
            </a:r>
          </a:p>
          <a:p>
            <a:pPr marL="800100" lvl="1" indent="-342900">
              <a:buFont typeface="Arial"/>
              <a:buChar char="•"/>
            </a:pPr>
            <a:r>
              <a:rPr lang="en-US" dirty="0" smtClean="0"/>
              <a:t>Rhythm describes regularity (ex. Regular)</a:t>
            </a:r>
          </a:p>
          <a:p>
            <a:pPr marL="800100" lvl="1" indent="-342900">
              <a:buFont typeface="Arial"/>
              <a:buChar char="•"/>
            </a:pPr>
            <a:r>
              <a:rPr lang="en-US" dirty="0" smtClean="0"/>
              <a:t>Character describes depth and quality (ex. Effortless, deep, &amp; quiet)</a:t>
            </a:r>
          </a:p>
          <a:p>
            <a:pPr lvl="1" indent="0">
              <a:buNone/>
            </a:pPr>
            <a:endParaRPr lang="en-US" dirty="0" smtClean="0"/>
          </a:p>
        </p:txBody>
      </p:sp>
    </p:spTree>
    <p:extLst>
      <p:ext uri="{BB962C8B-B14F-4D97-AF65-F5344CB8AC3E}">
        <p14:creationId xmlns:p14="http://schemas.microsoft.com/office/powerpoint/2010/main" val="831449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13433" b="-13433"/>
          <a:stretch>
            <a:fillRect/>
          </a:stretch>
        </p:blipFill>
        <p:spPr/>
      </p:pic>
      <p:sp>
        <p:nvSpPr>
          <p:cNvPr id="3" name="Text Placeholder 2"/>
          <p:cNvSpPr>
            <a:spLocks noGrp="1"/>
          </p:cNvSpPr>
          <p:nvPr>
            <p:ph type="body" sz="half" idx="2"/>
          </p:nvPr>
        </p:nvSpPr>
        <p:spPr/>
        <p:txBody>
          <a:bodyPr/>
          <a:lstStyle/>
          <a:p>
            <a:r>
              <a:rPr lang="en-US" sz="2400" b="0" dirty="0" smtClean="0"/>
              <a:t>Practice assessing the following vital signs with a partner, &amp; record values.</a:t>
            </a:r>
          </a:p>
          <a:p>
            <a:pPr marL="285750" indent="-285750">
              <a:buFont typeface="Arial"/>
              <a:buChar char="•"/>
            </a:pPr>
            <a:r>
              <a:rPr lang="en-US" sz="2400" dirty="0" smtClean="0"/>
              <a:t>Blood pressure</a:t>
            </a:r>
          </a:p>
          <a:p>
            <a:pPr marL="285750" indent="-285750">
              <a:buFont typeface="Arial"/>
              <a:buChar char="•"/>
            </a:pPr>
            <a:r>
              <a:rPr lang="en-US" sz="2400" dirty="0" smtClean="0"/>
              <a:t>Pulse</a:t>
            </a:r>
          </a:p>
          <a:p>
            <a:pPr marL="285750" indent="-285750">
              <a:buFont typeface="Arial"/>
              <a:buChar char="•"/>
            </a:pPr>
            <a:r>
              <a:rPr lang="en-US" sz="2400" dirty="0" smtClean="0"/>
              <a:t>Respiration</a:t>
            </a:r>
          </a:p>
          <a:p>
            <a:pPr marL="285750" indent="-285750">
              <a:buFont typeface="Arial"/>
              <a:buChar char="•"/>
            </a:pPr>
            <a:r>
              <a:rPr lang="en-US" sz="2400" dirty="0" smtClean="0"/>
              <a:t>Temperature</a:t>
            </a:r>
          </a:p>
          <a:p>
            <a:pPr marL="285750" indent="-285750">
              <a:buFont typeface="Arial"/>
              <a:buChar char="•"/>
            </a:pPr>
            <a:endParaRPr lang="en-US" dirty="0"/>
          </a:p>
        </p:txBody>
      </p:sp>
      <p:sp>
        <p:nvSpPr>
          <p:cNvPr id="4" name="Title 3"/>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2799171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Emergency First-Aid</a:t>
            </a:r>
            <a:endParaRPr lang="en-US" sz="7200" dirty="0"/>
          </a:p>
        </p:txBody>
      </p:sp>
      <p:sp>
        <p:nvSpPr>
          <p:cNvPr id="3" name="Subtitle 2"/>
          <p:cNvSpPr>
            <a:spLocks noGrp="1"/>
          </p:cNvSpPr>
          <p:nvPr>
            <p:ph type="subTitle" idx="1"/>
          </p:nvPr>
        </p:nvSpPr>
        <p:spPr/>
        <p:txBody>
          <a:bodyPr/>
          <a:lstStyle/>
          <a:p>
            <a:r>
              <a:rPr lang="en-US" dirty="0" smtClean="0"/>
              <a:t>Page 122</a:t>
            </a:r>
            <a:endParaRPr lang="en-US" dirty="0"/>
          </a:p>
        </p:txBody>
      </p:sp>
    </p:spTree>
    <p:extLst>
      <p:ext uri="{BB962C8B-B14F-4D97-AF65-F5344CB8AC3E}">
        <p14:creationId xmlns:p14="http://schemas.microsoft.com/office/powerpoint/2010/main" val="168343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First-Aid</a:t>
            </a:r>
            <a:endParaRPr lang="en-US" dirty="0"/>
          </a:p>
        </p:txBody>
      </p:sp>
      <p:sp>
        <p:nvSpPr>
          <p:cNvPr id="3" name="Content Placeholder 2"/>
          <p:cNvSpPr>
            <a:spLocks noGrp="1"/>
          </p:cNvSpPr>
          <p:nvPr>
            <p:ph idx="1"/>
          </p:nvPr>
        </p:nvSpPr>
        <p:spPr>
          <a:xfrm>
            <a:off x="457200" y="1752600"/>
            <a:ext cx="8157580" cy="4373563"/>
          </a:xfrm>
        </p:spPr>
        <p:txBody>
          <a:bodyPr/>
          <a:lstStyle/>
          <a:p>
            <a:pPr marL="342900" indent="-342900">
              <a:buFont typeface="Arial"/>
              <a:buChar char="•"/>
            </a:pPr>
            <a:r>
              <a:rPr lang="en-US" dirty="0" smtClean="0"/>
              <a:t>Immediate care given to the victim of injury or sudden illness.</a:t>
            </a:r>
          </a:p>
          <a:p>
            <a:pPr marL="342900" indent="-342900">
              <a:buFont typeface="Arial"/>
              <a:buChar char="•"/>
            </a:pPr>
            <a:r>
              <a:rPr lang="en-US" dirty="0" smtClean="0"/>
              <a:t>Purpose is to sustain life or prevent death.</a:t>
            </a:r>
          </a:p>
          <a:p>
            <a:pPr marL="342900" indent="-342900">
              <a:buFont typeface="Arial"/>
              <a:buChar char="•"/>
            </a:pPr>
            <a:r>
              <a:rPr lang="en-US" dirty="0" smtClean="0"/>
              <a:t>Basic first aid training includes:</a:t>
            </a:r>
          </a:p>
          <a:p>
            <a:pPr marL="800100" lvl="1" indent="-342900">
              <a:buFont typeface="Arial"/>
              <a:buChar char="•"/>
            </a:pPr>
            <a:r>
              <a:rPr lang="en-US" dirty="0" smtClean="0"/>
              <a:t>Prevention</a:t>
            </a:r>
          </a:p>
          <a:p>
            <a:pPr marL="800100" lvl="1" indent="-342900">
              <a:buFont typeface="Arial"/>
              <a:buChar char="•"/>
            </a:pPr>
            <a:r>
              <a:rPr lang="en-US" dirty="0" smtClean="0"/>
              <a:t>Assessment</a:t>
            </a:r>
          </a:p>
          <a:p>
            <a:pPr marL="800100" lvl="1" indent="-342900">
              <a:buFont typeface="Arial"/>
              <a:buChar char="•"/>
            </a:pPr>
            <a:r>
              <a:rPr lang="en-US" dirty="0" smtClean="0"/>
              <a:t>Treatment of illness and injury</a:t>
            </a:r>
          </a:p>
          <a:p>
            <a:pPr marL="800100" lvl="1" indent="-342900">
              <a:buFont typeface="Arial"/>
              <a:buChar char="•"/>
            </a:pPr>
            <a:r>
              <a:rPr lang="en-US" dirty="0" smtClean="0"/>
              <a:t>*</a:t>
            </a:r>
            <a:r>
              <a:rPr lang="en-US" b="1" dirty="0" smtClean="0"/>
              <a:t>Triage</a:t>
            </a:r>
            <a:r>
              <a:rPr lang="en-US" dirty="0" smtClean="0"/>
              <a:t>- setting priorities for care of the victim or victims</a:t>
            </a:r>
          </a:p>
          <a:p>
            <a:pPr marL="342900" indent="-342900">
              <a:buFont typeface="Arial"/>
              <a:buChar char="•"/>
            </a:pPr>
            <a:r>
              <a:rPr lang="en-US" dirty="0" smtClean="0"/>
              <a:t>Accredited certification agencies:</a:t>
            </a:r>
          </a:p>
          <a:p>
            <a:pPr marL="800100" lvl="1" indent="-342900">
              <a:buFont typeface="Arial"/>
              <a:buChar char="•"/>
            </a:pPr>
            <a:r>
              <a:rPr lang="en-US" dirty="0" smtClean="0"/>
              <a:t>American Red Cross (ARC)</a:t>
            </a:r>
          </a:p>
          <a:p>
            <a:pPr marL="800100" lvl="1" indent="-342900">
              <a:buFont typeface="Arial"/>
              <a:buChar char="•"/>
            </a:pPr>
            <a:r>
              <a:rPr lang="en-US" dirty="0" smtClean="0"/>
              <a:t>American Heart Association (AHA)</a:t>
            </a:r>
            <a:endParaRPr lang="en-US" dirty="0"/>
          </a:p>
        </p:txBody>
      </p:sp>
    </p:spTree>
    <p:extLst>
      <p:ext uri="{BB962C8B-B14F-4D97-AF65-F5344CB8AC3E}">
        <p14:creationId xmlns:p14="http://schemas.microsoft.com/office/powerpoint/2010/main" val="3226323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800" decel="100000"/>
                                        <p:tgtEl>
                                          <p:spTgt spid="3">
                                            <p:txEl>
                                              <p:pRg st="8" end="8"/>
                                            </p:txEl>
                                          </p:spTgt>
                                        </p:tgtEl>
                                      </p:cBhvr>
                                    </p:animEffect>
                                    <p:anim calcmode="lin" valueType="num">
                                      <p:cBhvr>
                                        <p:cTn id="88"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fade">
                                      <p:cBhvr>
                                        <p:cTn id="97" dur="800" decel="100000"/>
                                        <p:tgtEl>
                                          <p:spTgt spid="3">
                                            <p:txEl>
                                              <p:pRg st="9" end="9"/>
                                            </p:txEl>
                                          </p:spTgt>
                                        </p:tgtEl>
                                      </p:cBhvr>
                                    </p:animEffect>
                                    <p:anim calcmode="lin" valueType="num">
                                      <p:cBhvr>
                                        <p:cTn id="98"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&amp; Objectives</a:t>
            </a:r>
            <a:endParaRPr lang="en-US" dirty="0"/>
          </a:p>
        </p:txBody>
      </p:sp>
      <p:sp>
        <p:nvSpPr>
          <p:cNvPr id="3" name="Content Placeholder 2"/>
          <p:cNvSpPr>
            <a:spLocks noGrp="1"/>
          </p:cNvSpPr>
          <p:nvPr>
            <p:ph idx="1"/>
          </p:nvPr>
        </p:nvSpPr>
        <p:spPr/>
        <p:txBody>
          <a:bodyPr>
            <a:normAutofit/>
          </a:bodyPr>
          <a:lstStyle/>
          <a:p>
            <a:r>
              <a:rPr lang="en-US" dirty="0" smtClean="0"/>
              <a:t>Health care workers are responsible for the accurate assessment of vital signs.</a:t>
            </a:r>
          </a:p>
          <a:p>
            <a:endParaRPr lang="en-US" dirty="0" smtClean="0"/>
          </a:p>
          <a:p>
            <a:r>
              <a:rPr lang="en-US" dirty="0" smtClean="0"/>
              <a:t>Upon completion of this lesson, the student will be able to:</a:t>
            </a:r>
          </a:p>
          <a:p>
            <a:pPr marL="342900" indent="-342900">
              <a:buFont typeface="Wingdings" charset="2"/>
              <a:buChar char="§"/>
            </a:pPr>
            <a:r>
              <a:rPr lang="en-US" b="0" dirty="0" smtClean="0"/>
              <a:t>Distinguish between normal, prehypertension &amp; hypertension</a:t>
            </a:r>
          </a:p>
          <a:p>
            <a:pPr marL="342900" indent="-342900">
              <a:buFont typeface="Wingdings" charset="2"/>
              <a:buChar char="§"/>
            </a:pPr>
            <a:r>
              <a:rPr lang="en-US" b="0" dirty="0" smtClean="0"/>
              <a:t>Accurately measure adult blood pressure</a:t>
            </a:r>
          </a:p>
          <a:p>
            <a:pPr marL="342900" indent="-342900">
              <a:buFont typeface="Wingdings" charset="2"/>
              <a:buChar char="§"/>
            </a:pPr>
            <a:r>
              <a:rPr lang="en-US" b="0" dirty="0" smtClean="0"/>
              <a:t>Evaluate a peer using blood pressure check-off</a:t>
            </a:r>
          </a:p>
          <a:p>
            <a:pPr marL="342900" indent="-342900">
              <a:buFont typeface="Wingdings" charset="2"/>
              <a:buChar char="§"/>
            </a:pPr>
            <a:endParaRPr lang="en-US" dirty="0"/>
          </a:p>
          <a:p>
            <a:r>
              <a:rPr lang="en-US" dirty="0" smtClean="0"/>
              <a:t>Engage</a:t>
            </a:r>
          </a:p>
          <a:p>
            <a:pPr marL="342900" indent="-342900">
              <a:buFont typeface="Arial"/>
              <a:buChar char="•"/>
            </a:pPr>
            <a:r>
              <a:rPr lang="en-US" sz="1200" dirty="0" smtClean="0"/>
              <a:t>Discovery Education Video Quiz &amp; Application Packet</a:t>
            </a:r>
          </a:p>
          <a:p>
            <a:pPr marL="342900" indent="-342900">
              <a:buFont typeface="Wingdings" charset="2"/>
              <a:buChar char="§"/>
            </a:pPr>
            <a:endParaRPr lang="en-US" dirty="0"/>
          </a:p>
        </p:txBody>
      </p:sp>
    </p:spTree>
    <p:extLst>
      <p:ext uri="{BB962C8B-B14F-4D97-AF65-F5344CB8AC3E}">
        <p14:creationId xmlns:p14="http://schemas.microsoft.com/office/powerpoint/2010/main" val="3687718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First-aid training topics of interest</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Wounds</a:t>
            </a:r>
          </a:p>
          <a:p>
            <a:pPr marL="342900" indent="-342900">
              <a:buFont typeface="Arial"/>
              <a:buChar char="•"/>
            </a:pPr>
            <a:r>
              <a:rPr lang="en-US" dirty="0" smtClean="0"/>
              <a:t>Poisoning</a:t>
            </a:r>
          </a:p>
          <a:p>
            <a:pPr marL="342900" indent="-342900">
              <a:buFont typeface="Arial"/>
              <a:buChar char="•"/>
            </a:pPr>
            <a:r>
              <a:rPr lang="en-US" dirty="0" smtClean="0"/>
              <a:t>Burns</a:t>
            </a:r>
          </a:p>
          <a:p>
            <a:pPr marL="342900" indent="-342900">
              <a:buFont typeface="Arial"/>
              <a:buChar char="•"/>
            </a:pPr>
            <a:r>
              <a:rPr lang="en-US" dirty="0" smtClean="0"/>
              <a:t>Shock</a:t>
            </a:r>
          </a:p>
          <a:p>
            <a:pPr marL="342900" indent="-342900">
              <a:buFont typeface="Arial"/>
              <a:buChar char="•"/>
            </a:pPr>
            <a:r>
              <a:rPr lang="en-US" dirty="0" smtClean="0"/>
              <a:t>Fracture</a:t>
            </a:r>
          </a:p>
          <a:p>
            <a:pPr marL="342900" indent="-342900">
              <a:buFont typeface="Arial"/>
              <a:buChar char="•"/>
            </a:pPr>
            <a:r>
              <a:rPr lang="en-US" dirty="0" smtClean="0"/>
              <a:t>Temperature alterations</a:t>
            </a:r>
          </a:p>
          <a:p>
            <a:pPr marL="342900" indent="-342900">
              <a:buFont typeface="Arial"/>
              <a:buChar char="•"/>
            </a:pPr>
            <a:r>
              <a:rPr lang="en-US" dirty="0" smtClean="0"/>
              <a:t>Illness caused by medical conditions</a:t>
            </a:r>
          </a:p>
          <a:p>
            <a:pPr marL="342900" indent="-342900">
              <a:buFont typeface="Arial"/>
              <a:buChar char="•"/>
            </a:pPr>
            <a:r>
              <a:rPr lang="en-US" dirty="0" smtClean="0"/>
              <a:t>Other injuries</a:t>
            </a:r>
          </a:p>
        </p:txBody>
      </p:sp>
    </p:spTree>
    <p:extLst>
      <p:ext uri="{BB962C8B-B14F-4D97-AF65-F5344CB8AC3E}">
        <p14:creationId xmlns:p14="http://schemas.microsoft.com/office/powerpoint/2010/main" val="3032412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wounds</a:t>
            </a:r>
            <a:endParaRPr lang="en-US" dirty="0"/>
          </a:p>
        </p:txBody>
      </p:sp>
      <p:sp>
        <p:nvSpPr>
          <p:cNvPr id="3" name="Content Placeholder 2"/>
          <p:cNvSpPr>
            <a:spLocks noGrp="1"/>
          </p:cNvSpPr>
          <p:nvPr>
            <p:ph idx="1"/>
          </p:nvPr>
        </p:nvSpPr>
        <p:spPr>
          <a:xfrm>
            <a:off x="457200" y="1752599"/>
            <a:ext cx="8139172" cy="4946661"/>
          </a:xfrm>
        </p:spPr>
        <p:txBody>
          <a:bodyPr>
            <a:normAutofit fontScale="92500" lnSpcReduction="20000"/>
          </a:bodyPr>
          <a:lstStyle/>
          <a:p>
            <a:pPr marL="342900" indent="-342900">
              <a:buFont typeface="Arial"/>
              <a:buChar char="•"/>
            </a:pPr>
            <a:r>
              <a:rPr lang="en-US" dirty="0" smtClean="0"/>
              <a:t>Result when tissue is damaged externally or internally.</a:t>
            </a:r>
          </a:p>
          <a:p>
            <a:pPr marL="342900" indent="-342900">
              <a:buFont typeface="Arial"/>
              <a:buChar char="•"/>
            </a:pPr>
            <a:r>
              <a:rPr lang="en-US" dirty="0" smtClean="0"/>
              <a:t>An example of an internal wound is a contusion or “bruise”.</a:t>
            </a:r>
          </a:p>
          <a:p>
            <a:pPr marL="342900" indent="-342900">
              <a:buFont typeface="Arial"/>
              <a:buChar char="•"/>
            </a:pPr>
            <a:r>
              <a:rPr lang="en-US" dirty="0" smtClean="0"/>
              <a:t>Six types of external wounds in different bleeding situations:</a:t>
            </a:r>
          </a:p>
          <a:p>
            <a:pPr marL="800100" lvl="1" indent="-342900">
              <a:buFont typeface="Arial"/>
              <a:buChar char="•"/>
            </a:pPr>
            <a:r>
              <a:rPr lang="en-US" b="1" dirty="0" smtClean="0"/>
              <a:t>Abrasion</a:t>
            </a:r>
            <a:r>
              <a:rPr lang="en-US" dirty="0" smtClean="0"/>
              <a:t>- results from scraping the skin or mucous membrane, minimal bleeding, infection possible.</a:t>
            </a:r>
          </a:p>
          <a:p>
            <a:pPr marL="800100" lvl="1" indent="-342900">
              <a:buFont typeface="Arial"/>
              <a:buChar char="•"/>
            </a:pPr>
            <a:r>
              <a:rPr lang="en-US" b="1" dirty="0" smtClean="0"/>
              <a:t>Incision</a:t>
            </a:r>
            <a:r>
              <a:rPr lang="en-US" dirty="0" smtClean="0"/>
              <a:t>- a cut made with a surgical instrument, knife, or glass; “straight edge” wound, rapid and heavy bleeding.</a:t>
            </a:r>
          </a:p>
          <a:p>
            <a:pPr marL="800100" lvl="1" indent="-342900">
              <a:buFont typeface="Arial"/>
              <a:buChar char="•"/>
            </a:pPr>
            <a:r>
              <a:rPr lang="en-US" b="1" dirty="0" smtClean="0"/>
              <a:t>Laceration</a:t>
            </a:r>
            <a:r>
              <a:rPr lang="en-US" dirty="0" smtClean="0"/>
              <a:t>- irregularly shaped cuts from random objects, of all wounds these usually bleed the most.</a:t>
            </a:r>
          </a:p>
          <a:p>
            <a:pPr marL="800100" lvl="1" indent="-342900">
              <a:buFont typeface="Arial"/>
              <a:buChar char="•"/>
            </a:pPr>
            <a:r>
              <a:rPr lang="en-US" b="1" dirty="0" smtClean="0"/>
              <a:t>Puncture</a:t>
            </a:r>
            <a:r>
              <a:rPr lang="en-US" dirty="0" smtClean="0"/>
              <a:t>- when an object pierces the skin, limited bleeding but a high risk of infection.</a:t>
            </a:r>
          </a:p>
          <a:p>
            <a:pPr marL="800100" lvl="1" indent="-342900">
              <a:buFont typeface="Arial"/>
              <a:buChar char="•"/>
            </a:pPr>
            <a:r>
              <a:rPr lang="en-US" b="1" dirty="0" smtClean="0"/>
              <a:t>Avulsion</a:t>
            </a:r>
            <a:r>
              <a:rPr lang="en-US" dirty="0" smtClean="0"/>
              <a:t>- traumatic tearing away of part of the body, bleeding rapid and heavy; body part may be reattached or reinserted depending.</a:t>
            </a:r>
          </a:p>
          <a:p>
            <a:pPr marL="800100" lvl="1" indent="-342900">
              <a:buFont typeface="Arial"/>
              <a:buChar char="•"/>
            </a:pPr>
            <a:r>
              <a:rPr lang="en-US" b="1" dirty="0" smtClean="0"/>
              <a:t>Amputation</a:t>
            </a:r>
            <a:r>
              <a:rPr lang="en-US" dirty="0" smtClean="0"/>
              <a:t> – surgical severing or cutting away of part of the body.</a:t>
            </a:r>
            <a:endParaRPr lang="en-US" dirty="0"/>
          </a:p>
        </p:txBody>
      </p:sp>
    </p:spTree>
    <p:extLst>
      <p:ext uri="{BB962C8B-B14F-4D97-AF65-F5344CB8AC3E}">
        <p14:creationId xmlns:p14="http://schemas.microsoft.com/office/powerpoint/2010/main" val="3193335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800" decel="100000"/>
                                        <p:tgtEl>
                                          <p:spTgt spid="3">
                                            <p:txEl>
                                              <p:pRg st="8" end="8"/>
                                            </p:txEl>
                                          </p:spTgt>
                                        </p:tgtEl>
                                      </p:cBhvr>
                                    </p:animEffect>
                                    <p:anim calcmode="lin" valueType="num">
                                      <p:cBhvr>
                                        <p:cTn id="88"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522" y="272994"/>
            <a:ext cx="8449112" cy="6243186"/>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203820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5" presetClass="exit" presetSubtype="0" fill="hold" nodeType="clickEffect">
                                  <p:stCondLst>
                                    <p:cond delay="0"/>
                                  </p:stCondLst>
                                  <p:childTnLst>
                                    <p:animEffect transition="out" filter="fade">
                                      <p:cBhvr>
                                        <p:cTn id="15" dur="2000"/>
                                        <p:tgtEl>
                                          <p:spTgt spid="2"/>
                                        </p:tgtEl>
                                      </p:cBhvr>
                                    </p:animEffect>
                                    <p:anim calcmode="lin" valueType="num">
                                      <p:cBhvr>
                                        <p:cTn id="16"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2000"/>
                                        <p:tgtEl>
                                          <p:spTgt spid="2"/>
                                        </p:tgtEl>
                                        <p:attrNameLst>
                                          <p:attrName>ppt_h</p:attrName>
                                        </p:attrNameLst>
                                      </p:cBhvr>
                                      <p:tavLst>
                                        <p:tav tm="0">
                                          <p:val>
                                            <p:strVal val="ppt_h"/>
                                          </p:val>
                                        </p:tav>
                                        <p:tav tm="100000">
                                          <p:val>
                                            <p:strVal val="ppt_h"/>
                                          </p:val>
                                        </p:tav>
                                      </p:tavLst>
                                    </p:anim>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81530" y="168933"/>
            <a:ext cx="5096944" cy="3434556"/>
          </a:xfrm>
          <a:prstGeom prst="rect">
            <a:avLst/>
          </a:prstGeom>
        </p:spPr>
      </p:pic>
      <p:pic>
        <p:nvPicPr>
          <p:cNvPr id="4" name="Picture 3"/>
          <p:cNvPicPr>
            <a:picLocks noChangeAspect="1"/>
          </p:cNvPicPr>
          <p:nvPr/>
        </p:nvPicPr>
        <p:blipFill rotWithShape="1">
          <a:blip r:embed="rId3"/>
          <a:srcRect t="5011" b="7414"/>
          <a:stretch/>
        </p:blipFill>
        <p:spPr>
          <a:xfrm>
            <a:off x="284430" y="3111687"/>
            <a:ext cx="4172344" cy="3501055"/>
          </a:xfrm>
          <a:prstGeom prst="rect">
            <a:avLst/>
          </a:prstGeom>
        </p:spPr>
      </p:pic>
      <p:pic>
        <p:nvPicPr>
          <p:cNvPr id="3" name="Picture 2"/>
          <p:cNvPicPr>
            <a:picLocks noChangeAspect="1"/>
          </p:cNvPicPr>
          <p:nvPr/>
        </p:nvPicPr>
        <p:blipFill>
          <a:blip r:embed="rId4"/>
          <a:stretch>
            <a:fillRect/>
          </a:stretch>
        </p:blipFill>
        <p:spPr>
          <a:xfrm>
            <a:off x="284430" y="168933"/>
            <a:ext cx="4127501" cy="2942755"/>
          </a:xfrm>
          <a:prstGeom prst="rect">
            <a:avLst/>
          </a:prstGeom>
        </p:spPr>
      </p:pic>
      <p:pic>
        <p:nvPicPr>
          <p:cNvPr id="2" name="Picture 1"/>
          <p:cNvPicPr>
            <a:picLocks noChangeAspect="1"/>
          </p:cNvPicPr>
          <p:nvPr/>
        </p:nvPicPr>
        <p:blipFill>
          <a:blip r:embed="rId5"/>
          <a:stretch>
            <a:fillRect/>
          </a:stretch>
        </p:blipFill>
        <p:spPr>
          <a:xfrm>
            <a:off x="4331832" y="3111687"/>
            <a:ext cx="4446642" cy="3483967"/>
          </a:xfrm>
          <a:prstGeom prst="rect">
            <a:avLst/>
          </a:prstGeom>
        </p:spPr>
      </p:pic>
    </p:spTree>
    <p:extLst>
      <p:ext uri="{BB962C8B-B14F-4D97-AF65-F5344CB8AC3E}">
        <p14:creationId xmlns:p14="http://schemas.microsoft.com/office/powerpoint/2010/main" val="779566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from wounds</a:t>
            </a:r>
            <a:endParaRPr lang="en-US" dirty="0"/>
          </a:p>
        </p:txBody>
      </p:sp>
      <p:sp>
        <p:nvSpPr>
          <p:cNvPr id="3" name="Content Placeholder 2"/>
          <p:cNvSpPr>
            <a:spLocks noGrp="1"/>
          </p:cNvSpPr>
          <p:nvPr>
            <p:ph idx="1"/>
          </p:nvPr>
        </p:nvSpPr>
        <p:spPr>
          <a:xfrm>
            <a:off x="457200" y="1752600"/>
            <a:ext cx="7620000" cy="4909852"/>
          </a:xfrm>
        </p:spPr>
        <p:txBody>
          <a:bodyPr/>
          <a:lstStyle/>
          <a:p>
            <a:pPr marL="342900" indent="-342900">
              <a:buFont typeface="Arial"/>
              <a:buChar char="•"/>
            </a:pPr>
            <a:r>
              <a:rPr lang="en-US" dirty="0" smtClean="0"/>
              <a:t>Occurs from all three types of blood vessels.</a:t>
            </a:r>
          </a:p>
          <a:p>
            <a:pPr marL="800100" lvl="1" indent="-342900">
              <a:buFont typeface="Arial"/>
              <a:buChar char="•"/>
            </a:pPr>
            <a:r>
              <a:rPr lang="en-US" b="1" dirty="0" smtClean="0"/>
              <a:t>Arterial</a:t>
            </a:r>
            <a:r>
              <a:rPr lang="en-US" dirty="0" smtClean="0"/>
              <a:t> </a:t>
            </a:r>
            <a:r>
              <a:rPr lang="en-US" b="1" dirty="0" smtClean="0"/>
              <a:t>blood</a:t>
            </a:r>
            <a:r>
              <a:rPr lang="en-US" dirty="0" smtClean="0"/>
              <a:t>- bright red, pulses as the heart beats, the most serious type to be concerned with.</a:t>
            </a:r>
          </a:p>
          <a:p>
            <a:pPr marL="800100" lvl="1" indent="-342900">
              <a:buFont typeface="Arial"/>
              <a:buChar char="•"/>
            </a:pPr>
            <a:r>
              <a:rPr lang="en-US" b="1" dirty="0" smtClean="0"/>
              <a:t>Venous</a:t>
            </a:r>
            <a:r>
              <a:rPr lang="en-US" dirty="0" smtClean="0"/>
              <a:t> </a:t>
            </a:r>
            <a:r>
              <a:rPr lang="en-US" b="1" dirty="0" smtClean="0"/>
              <a:t>blood</a:t>
            </a:r>
            <a:r>
              <a:rPr lang="en-US" dirty="0" smtClean="0"/>
              <a:t>- darker in color, doesn’t pulse.</a:t>
            </a:r>
          </a:p>
          <a:p>
            <a:pPr marL="800100" lvl="1" indent="-342900">
              <a:buFont typeface="Arial"/>
              <a:buChar char="•"/>
            </a:pPr>
            <a:r>
              <a:rPr lang="en-US" b="1" dirty="0" smtClean="0"/>
              <a:t>Capillary</a:t>
            </a:r>
            <a:r>
              <a:rPr lang="en-US" dirty="0" smtClean="0"/>
              <a:t> </a:t>
            </a:r>
            <a:r>
              <a:rPr lang="en-US" b="1" dirty="0" smtClean="0"/>
              <a:t>blood</a:t>
            </a:r>
            <a:r>
              <a:rPr lang="en-US" dirty="0" smtClean="0"/>
              <a:t>- oozes at the surface of the skin.</a:t>
            </a:r>
            <a:endParaRPr lang="en-US" dirty="0"/>
          </a:p>
          <a:p>
            <a:pPr marL="342900" indent="-342900">
              <a:buFont typeface="Arial"/>
              <a:buChar char="•"/>
            </a:pPr>
            <a:r>
              <a:rPr lang="en-US" dirty="0" smtClean="0"/>
              <a:t>*Shock &amp; loss of consciousness can result from loss of blood in a short amount of time.</a:t>
            </a:r>
          </a:p>
          <a:p>
            <a:pPr marL="342900" indent="-342900">
              <a:buFont typeface="Arial"/>
              <a:buChar char="•"/>
            </a:pPr>
            <a:r>
              <a:rPr lang="en-US" dirty="0" smtClean="0"/>
              <a:t>So what can you do?</a:t>
            </a:r>
          </a:p>
          <a:p>
            <a:pPr marL="800100" lvl="1" indent="-342900">
              <a:buFont typeface="Arial"/>
              <a:buChar char="•"/>
            </a:pPr>
            <a:r>
              <a:rPr lang="en-US" dirty="0" smtClean="0"/>
              <a:t>Apply direct pressure, &amp; to pressure point if possible</a:t>
            </a:r>
          </a:p>
          <a:p>
            <a:pPr marL="800100" lvl="1" indent="-342900">
              <a:buFont typeface="Arial"/>
              <a:buChar char="•"/>
            </a:pPr>
            <a:r>
              <a:rPr lang="en-US" dirty="0" smtClean="0"/>
              <a:t>Don’t remove the dressing</a:t>
            </a:r>
          </a:p>
          <a:p>
            <a:pPr marL="800100" lvl="1" indent="-342900">
              <a:buFont typeface="Arial"/>
              <a:buChar char="•"/>
            </a:pPr>
            <a:r>
              <a:rPr lang="en-US" dirty="0" smtClean="0"/>
              <a:t>Elevate the injured area</a:t>
            </a:r>
          </a:p>
          <a:p>
            <a:pPr marL="800100" lvl="1" indent="-342900">
              <a:buFont typeface="Arial"/>
              <a:buChar char="•"/>
            </a:pPr>
            <a:r>
              <a:rPr lang="en-US" dirty="0" smtClean="0"/>
              <a:t>Apply tourniquet above level of wound only as last resort</a:t>
            </a:r>
          </a:p>
          <a:p>
            <a:pPr marL="800100" lvl="1" indent="-342900">
              <a:buFont typeface="Arial"/>
              <a:buChar char="•"/>
            </a:pPr>
            <a:r>
              <a:rPr lang="en-US" dirty="0" smtClean="0"/>
              <a:t>Cool any avulsed tissue or parts *NOT DIRECTLY ON ICE</a:t>
            </a:r>
          </a:p>
          <a:p>
            <a:pPr marL="800100" lvl="1" indent="-342900">
              <a:buFont typeface="Arial"/>
              <a:buChar char="•"/>
            </a:pPr>
            <a:endParaRPr lang="en-US" dirty="0"/>
          </a:p>
        </p:txBody>
      </p:sp>
    </p:spTree>
    <p:extLst>
      <p:ext uri="{BB962C8B-B14F-4D97-AF65-F5344CB8AC3E}">
        <p14:creationId xmlns:p14="http://schemas.microsoft.com/office/powerpoint/2010/main" val="625105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800" decel="100000"/>
                                        <p:tgtEl>
                                          <p:spTgt spid="3">
                                            <p:txEl>
                                              <p:pRg st="4" end="4"/>
                                            </p:txEl>
                                          </p:spTgt>
                                        </p:tgtEl>
                                      </p:cBhvr>
                                    </p:animEffect>
                                    <p:anim calcmode="lin" valueType="num">
                                      <p:cBhvr>
                                        <p:cTn id="4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800" decel="100000"/>
                                        <p:tgtEl>
                                          <p:spTgt spid="3">
                                            <p:txEl>
                                              <p:pRg st="5" end="5"/>
                                            </p:txEl>
                                          </p:spTgt>
                                        </p:tgtEl>
                                      </p:cBhvr>
                                    </p:animEffect>
                                    <p:anim calcmode="lin" valueType="num">
                                      <p:cBhvr>
                                        <p:cTn id="5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800" decel="100000"/>
                                        <p:tgtEl>
                                          <p:spTgt spid="3">
                                            <p:txEl>
                                              <p:pRg st="6" end="6"/>
                                            </p:txEl>
                                          </p:spTgt>
                                        </p:tgtEl>
                                      </p:cBhvr>
                                    </p:animEffect>
                                    <p:anim calcmode="lin" valueType="num">
                                      <p:cBhvr>
                                        <p:cTn id="60"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5" presetID="30" presetClass="entr" presetSubtype="0" fill="hold" grpId="0" nodeType="with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800" decel="100000"/>
                                        <p:tgtEl>
                                          <p:spTgt spid="3">
                                            <p:txEl>
                                              <p:pRg st="7" end="7"/>
                                            </p:txEl>
                                          </p:spTgt>
                                        </p:tgtEl>
                                      </p:cBhvr>
                                    </p:animEffect>
                                    <p:anim calcmode="lin" valueType="num">
                                      <p:cBhvr>
                                        <p:cTn id="6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73" presetID="30" presetClass="entr" presetSubtype="0" fill="hold" grpId="0"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800" decel="100000"/>
                                        <p:tgtEl>
                                          <p:spTgt spid="3">
                                            <p:txEl>
                                              <p:pRg st="8" end="8"/>
                                            </p:txEl>
                                          </p:spTgt>
                                        </p:tgtEl>
                                      </p:cBhvr>
                                    </p:animEffect>
                                    <p:anim calcmode="lin" valueType="num">
                                      <p:cBhvr>
                                        <p:cTn id="76"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Effect transition="in" filter="fade">
                                      <p:cBhvr>
                                        <p:cTn id="83" dur="800" decel="100000"/>
                                        <p:tgtEl>
                                          <p:spTgt spid="3">
                                            <p:txEl>
                                              <p:pRg st="9" end="9"/>
                                            </p:txEl>
                                          </p:spTgt>
                                        </p:tgtEl>
                                      </p:cBhvr>
                                    </p:animEffect>
                                    <p:anim calcmode="lin" valueType="num">
                                      <p:cBhvr>
                                        <p:cTn id="84"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85"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86"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89" presetID="30" presetClass="entr" presetSubtype="0" fill="hold" grpId="0" nodeType="with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Effect transition="in" filter="fade">
                                      <p:cBhvr>
                                        <p:cTn id="91" dur="800" decel="100000"/>
                                        <p:tgtEl>
                                          <p:spTgt spid="3">
                                            <p:txEl>
                                              <p:pRg st="10" end="10"/>
                                            </p:txEl>
                                          </p:spTgt>
                                        </p:tgtEl>
                                      </p:cBhvr>
                                    </p:animEffect>
                                    <p:anim calcmode="lin" valueType="num">
                                      <p:cBhvr>
                                        <p:cTn id="92"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93"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94"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burns</a:t>
            </a:r>
            <a:endParaRPr lang="en-US" dirty="0"/>
          </a:p>
        </p:txBody>
      </p:sp>
      <p:sp>
        <p:nvSpPr>
          <p:cNvPr id="3" name="Content Placeholder 2"/>
          <p:cNvSpPr>
            <a:spLocks noGrp="1"/>
          </p:cNvSpPr>
          <p:nvPr>
            <p:ph idx="1"/>
          </p:nvPr>
        </p:nvSpPr>
        <p:spPr>
          <a:xfrm>
            <a:off x="457200" y="1752600"/>
            <a:ext cx="7899873" cy="4854638"/>
          </a:xfrm>
        </p:spPr>
        <p:txBody>
          <a:bodyPr>
            <a:normAutofit lnSpcReduction="10000"/>
          </a:bodyPr>
          <a:lstStyle/>
          <a:p>
            <a:pPr marL="342900" indent="-342900">
              <a:buFont typeface="Arial"/>
              <a:buChar char="•"/>
            </a:pPr>
            <a:r>
              <a:rPr lang="en-US" dirty="0" smtClean="0"/>
              <a:t>Result from exposure to heat, chemicals, or radiation.</a:t>
            </a:r>
          </a:p>
          <a:p>
            <a:pPr marL="342900" indent="-342900">
              <a:buFont typeface="Arial"/>
              <a:buChar char="•"/>
            </a:pPr>
            <a:r>
              <a:rPr lang="en-US" dirty="0" smtClean="0"/>
              <a:t>Severity is determined by location, depth, and size.</a:t>
            </a:r>
          </a:p>
          <a:p>
            <a:pPr marL="342900" indent="-342900">
              <a:buFont typeface="Arial"/>
              <a:buChar char="•"/>
            </a:pPr>
            <a:r>
              <a:rPr lang="en-US" dirty="0" smtClean="0"/>
              <a:t>Types of burns:</a:t>
            </a:r>
          </a:p>
          <a:p>
            <a:pPr marL="800100" lvl="1" indent="-342900">
              <a:buFont typeface="Arial"/>
              <a:buChar char="•"/>
            </a:pPr>
            <a:r>
              <a:rPr lang="en-US" b="1" dirty="0" smtClean="0"/>
              <a:t>First</a:t>
            </a:r>
            <a:r>
              <a:rPr lang="en-US" dirty="0" smtClean="0"/>
              <a:t> </a:t>
            </a:r>
            <a:r>
              <a:rPr lang="en-US" b="1" dirty="0" smtClean="0"/>
              <a:t>degree</a:t>
            </a:r>
            <a:r>
              <a:rPr lang="en-US" dirty="0" smtClean="0"/>
              <a:t>- affect only the outer layer of skin, red &amp; discolored, possibly slight swelling, healing is rapid            (ex. sunburn, or briefly submerging body part in hot water)</a:t>
            </a:r>
          </a:p>
          <a:p>
            <a:pPr marL="800100" lvl="1" indent="-342900">
              <a:buFont typeface="Arial"/>
              <a:buChar char="•"/>
            </a:pPr>
            <a:r>
              <a:rPr lang="en-US" b="1" dirty="0" smtClean="0"/>
              <a:t>Second</a:t>
            </a:r>
            <a:r>
              <a:rPr lang="en-US" dirty="0" smtClean="0"/>
              <a:t> </a:t>
            </a:r>
            <a:r>
              <a:rPr lang="en-US" b="1" dirty="0" smtClean="0"/>
              <a:t>degree</a:t>
            </a:r>
            <a:r>
              <a:rPr lang="en-US" dirty="0" smtClean="0"/>
              <a:t>- breaks skins surface and injures underlying tissue, appearance of blisters, skin is red or mottled, may be wet from plasma loss through skin, causes greater pain and swelling (ex. Severe sunburn, exposure to hot liquids or heat)</a:t>
            </a:r>
          </a:p>
          <a:p>
            <a:pPr marL="800100" lvl="1" indent="-342900">
              <a:buFont typeface="Arial"/>
              <a:buChar char="•"/>
            </a:pPr>
            <a:r>
              <a:rPr lang="en-US" b="1" dirty="0" smtClean="0"/>
              <a:t>Third</a:t>
            </a:r>
            <a:r>
              <a:rPr lang="en-US" dirty="0" smtClean="0"/>
              <a:t> </a:t>
            </a:r>
            <a:r>
              <a:rPr lang="en-US" b="1" dirty="0" smtClean="0"/>
              <a:t>degree</a:t>
            </a:r>
            <a:r>
              <a:rPr lang="en-US" dirty="0" smtClean="0"/>
              <a:t>- deep enough to damage nerves &amp; bone, tissue is charred and white, may cause less pain because of nerve damage (ex. may result from exposure to fire, hot water, hot objects or electricity)</a:t>
            </a:r>
          </a:p>
          <a:p>
            <a:pPr marL="800100" lvl="1" indent="-342900">
              <a:buFont typeface="Arial"/>
              <a:buChar char="•"/>
            </a:pPr>
            <a:endParaRPr lang="en-US" dirty="0"/>
          </a:p>
        </p:txBody>
      </p:sp>
    </p:spTree>
    <p:extLst>
      <p:ext uri="{BB962C8B-B14F-4D97-AF65-F5344CB8AC3E}">
        <p14:creationId xmlns:p14="http://schemas.microsoft.com/office/powerpoint/2010/main" val="3698723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burns</a:t>
            </a:r>
            <a:endParaRPr lang="en-US" dirty="0"/>
          </a:p>
        </p:txBody>
      </p:sp>
      <p:sp>
        <p:nvSpPr>
          <p:cNvPr id="3" name="Content Placeholder 2"/>
          <p:cNvSpPr>
            <a:spLocks noGrp="1"/>
          </p:cNvSpPr>
          <p:nvPr>
            <p:ph idx="1"/>
          </p:nvPr>
        </p:nvSpPr>
        <p:spPr>
          <a:xfrm>
            <a:off x="457200" y="1752600"/>
            <a:ext cx="8268026" cy="4781020"/>
          </a:xfrm>
        </p:spPr>
        <p:txBody>
          <a:bodyPr/>
          <a:lstStyle/>
          <a:p>
            <a:pPr marL="342900" indent="-342900">
              <a:buFont typeface="Arial"/>
              <a:buChar char="•"/>
            </a:pPr>
            <a:r>
              <a:rPr lang="en-US" dirty="0" smtClean="0"/>
              <a:t>First-degree</a:t>
            </a:r>
          </a:p>
          <a:p>
            <a:pPr marL="800100" lvl="1" indent="-342900">
              <a:buFont typeface="Arial"/>
              <a:buChar char="•"/>
            </a:pPr>
            <a:r>
              <a:rPr lang="en-US" dirty="0" smtClean="0"/>
              <a:t>Immerse area in cool water</a:t>
            </a:r>
          </a:p>
          <a:p>
            <a:pPr marL="800100" lvl="1" indent="-342900">
              <a:buFont typeface="Arial"/>
              <a:buChar char="•"/>
            </a:pPr>
            <a:r>
              <a:rPr lang="en-US" dirty="0" smtClean="0"/>
              <a:t>Apply dressing to the area</a:t>
            </a:r>
          </a:p>
          <a:p>
            <a:pPr marL="342900" indent="-342900">
              <a:buFont typeface="Arial"/>
              <a:buChar char="•"/>
            </a:pPr>
            <a:r>
              <a:rPr lang="en-US" dirty="0" smtClean="0"/>
              <a:t>Second-degree *seek medical attention if affected area is large</a:t>
            </a:r>
          </a:p>
          <a:p>
            <a:pPr marL="800100" lvl="1" indent="-342900">
              <a:buFont typeface="Arial"/>
              <a:buChar char="•"/>
            </a:pPr>
            <a:r>
              <a:rPr lang="en-US" dirty="0" smtClean="0"/>
              <a:t>Immerse area in cool water</a:t>
            </a:r>
          </a:p>
          <a:p>
            <a:pPr marL="800100" lvl="1" indent="-342900">
              <a:buFont typeface="Arial"/>
              <a:buChar char="•"/>
            </a:pPr>
            <a:r>
              <a:rPr lang="en-US" dirty="0" smtClean="0"/>
              <a:t>Do not open blisters or apply ointments</a:t>
            </a:r>
          </a:p>
          <a:p>
            <a:pPr marL="800100" lvl="1" indent="-342900">
              <a:buFont typeface="Arial"/>
              <a:buChar char="•"/>
            </a:pPr>
            <a:r>
              <a:rPr lang="en-US" dirty="0" smtClean="0"/>
              <a:t>Elevate affected area</a:t>
            </a:r>
          </a:p>
          <a:p>
            <a:pPr marL="342900" indent="-342900">
              <a:buFont typeface="Arial"/>
              <a:buChar char="•"/>
            </a:pPr>
            <a:r>
              <a:rPr lang="en-US" dirty="0" smtClean="0"/>
              <a:t>Third-degree *seek medical attention</a:t>
            </a:r>
          </a:p>
          <a:p>
            <a:pPr marL="800100" lvl="1" indent="-342900">
              <a:buFont typeface="Arial"/>
              <a:buChar char="•"/>
            </a:pPr>
            <a:r>
              <a:rPr lang="en-US" dirty="0" smtClean="0"/>
              <a:t>Don’t remove clothing adhering to burn</a:t>
            </a:r>
          </a:p>
          <a:p>
            <a:pPr marL="800100" lvl="1" indent="-342900">
              <a:buFont typeface="Arial"/>
              <a:buChar char="•"/>
            </a:pPr>
            <a:r>
              <a:rPr lang="en-US" dirty="0" smtClean="0"/>
              <a:t>Cover burn with clean, dry dressing</a:t>
            </a:r>
          </a:p>
          <a:p>
            <a:pPr marL="800100" lvl="1" indent="-342900">
              <a:buFont typeface="Arial"/>
              <a:buChar char="•"/>
            </a:pPr>
            <a:r>
              <a:rPr lang="en-US" dirty="0" smtClean="0"/>
              <a:t>Elevate if possible</a:t>
            </a:r>
          </a:p>
          <a:p>
            <a:pPr marL="800100" lvl="1" indent="-342900">
              <a:buFont typeface="Arial"/>
              <a:buChar char="•"/>
            </a:pPr>
            <a:r>
              <a:rPr lang="en-US" dirty="0" smtClean="0"/>
              <a:t>Don’t apply ointments, water, or butter</a:t>
            </a:r>
          </a:p>
          <a:p>
            <a:pPr marL="800100" lvl="1" indent="-342900">
              <a:buFont typeface="Arial"/>
              <a:buChar char="•"/>
            </a:pPr>
            <a:endParaRPr lang="en-US" dirty="0"/>
          </a:p>
        </p:txBody>
      </p:sp>
    </p:spTree>
    <p:extLst>
      <p:ext uri="{BB962C8B-B14F-4D97-AF65-F5344CB8AC3E}">
        <p14:creationId xmlns:p14="http://schemas.microsoft.com/office/powerpoint/2010/main" val="3790682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p:cTn id="91"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 calcmode="lin" valueType="num">
                                      <p:cBhvr>
                                        <p:cTn id="103"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8" end="8"/>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3">
                                            <p:txEl>
                                              <p:pRg st="10" end="10"/>
                                            </p:txEl>
                                          </p:spTgt>
                                        </p:tgtEl>
                                        <p:attrNameLst>
                                          <p:attrName>style.visibility</p:attrName>
                                        </p:attrNameLst>
                                      </p:cBhvr>
                                      <p:to>
                                        <p:strVal val="visible"/>
                                      </p:to>
                                    </p:set>
                                    <p:anim calcmode="lin" valueType="num">
                                      <p:cBhvr>
                                        <p:cTn id="12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3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
                                            <p:txEl>
                                              <p:pRg st="10" end="1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3">
                                            <p:txEl>
                                              <p:pRg st="11" end="11"/>
                                            </p:txEl>
                                          </p:spTgt>
                                        </p:tgtEl>
                                        <p:attrNameLst>
                                          <p:attrName>style.visibility</p:attrName>
                                        </p:attrNameLst>
                                      </p:cBhvr>
                                      <p:to>
                                        <p:strVal val="visible"/>
                                      </p:to>
                                    </p:set>
                                    <p:anim calcmode="lin" valueType="num">
                                      <p:cBhvr>
                                        <p:cTn id="139"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42"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Poisoning</a:t>
            </a:r>
            <a:endParaRPr lang="en-US" dirty="0"/>
          </a:p>
        </p:txBody>
      </p:sp>
      <p:sp>
        <p:nvSpPr>
          <p:cNvPr id="3" name="Content Placeholder 2"/>
          <p:cNvSpPr>
            <a:spLocks noGrp="1"/>
          </p:cNvSpPr>
          <p:nvPr>
            <p:ph idx="1"/>
          </p:nvPr>
        </p:nvSpPr>
        <p:spPr>
          <a:xfrm>
            <a:off x="457200" y="1752600"/>
            <a:ext cx="7620000" cy="4873042"/>
          </a:xfrm>
        </p:spPr>
        <p:txBody>
          <a:bodyPr/>
          <a:lstStyle/>
          <a:p>
            <a:pPr marL="342900" indent="-342900">
              <a:buFont typeface="Arial"/>
              <a:buChar char="•"/>
            </a:pPr>
            <a:r>
              <a:rPr lang="en-US" dirty="0" smtClean="0"/>
              <a:t>Most occurs in the home.</a:t>
            </a:r>
          </a:p>
          <a:p>
            <a:pPr marL="342900" indent="-342900">
              <a:buFont typeface="Arial"/>
              <a:buChar char="•"/>
            </a:pPr>
            <a:r>
              <a:rPr lang="en-US" dirty="0" smtClean="0"/>
              <a:t>Poisoning exposure:</a:t>
            </a:r>
          </a:p>
          <a:p>
            <a:pPr marL="800100" lvl="1" indent="-342900">
              <a:buFont typeface="Arial"/>
              <a:buChar char="•"/>
            </a:pPr>
            <a:r>
              <a:rPr lang="en-US" dirty="0" smtClean="0"/>
              <a:t>Ingested</a:t>
            </a:r>
          </a:p>
          <a:p>
            <a:pPr marL="800100" lvl="1" indent="-342900">
              <a:buFont typeface="Arial"/>
              <a:buChar char="•"/>
            </a:pPr>
            <a:r>
              <a:rPr lang="en-US" dirty="0" smtClean="0"/>
              <a:t>Inhaled</a:t>
            </a:r>
          </a:p>
          <a:p>
            <a:pPr marL="800100" lvl="1" indent="-342900">
              <a:buFont typeface="Arial"/>
              <a:buChar char="•"/>
            </a:pPr>
            <a:r>
              <a:rPr lang="en-US" dirty="0" smtClean="0"/>
              <a:t>Absorbed</a:t>
            </a:r>
          </a:p>
          <a:p>
            <a:pPr marL="800100" lvl="1" indent="-342900">
              <a:buFont typeface="Arial"/>
              <a:buChar char="•"/>
            </a:pPr>
            <a:r>
              <a:rPr lang="en-US" dirty="0" smtClean="0"/>
              <a:t>Injected</a:t>
            </a:r>
          </a:p>
          <a:p>
            <a:pPr marL="800100" lvl="1" indent="-342900">
              <a:buFont typeface="Arial"/>
              <a:buChar char="•"/>
            </a:pPr>
            <a:r>
              <a:rPr lang="en-US" dirty="0" smtClean="0"/>
              <a:t>Obtained by radiation</a:t>
            </a:r>
          </a:p>
          <a:p>
            <a:pPr marL="342900" indent="-342900">
              <a:buFont typeface="Arial"/>
              <a:buChar char="•"/>
            </a:pPr>
            <a:r>
              <a:rPr lang="en-US" dirty="0" smtClean="0"/>
              <a:t>Signs &amp; Symptoms:</a:t>
            </a:r>
          </a:p>
          <a:p>
            <a:pPr marL="800100" lvl="1" indent="-342900">
              <a:buFont typeface="Arial"/>
              <a:buChar char="•"/>
            </a:pPr>
            <a:r>
              <a:rPr lang="en-US" dirty="0" smtClean="0"/>
              <a:t>Discoloration or burns on the lips</a:t>
            </a:r>
          </a:p>
          <a:p>
            <a:pPr marL="800100" lvl="1" indent="-342900">
              <a:buFont typeface="Arial"/>
              <a:buChar char="•"/>
            </a:pPr>
            <a:r>
              <a:rPr lang="en-US" dirty="0" smtClean="0"/>
              <a:t>Unusual odor</a:t>
            </a:r>
          </a:p>
          <a:p>
            <a:pPr marL="800100" lvl="1" indent="-342900">
              <a:buFont typeface="Arial"/>
              <a:buChar char="•"/>
            </a:pPr>
            <a:r>
              <a:rPr lang="en-US" dirty="0" smtClean="0"/>
              <a:t>Vomiting (emesis)</a:t>
            </a:r>
          </a:p>
          <a:p>
            <a:pPr marL="800100" lvl="1" indent="-342900">
              <a:buFont typeface="Arial"/>
              <a:buChar char="•"/>
            </a:pPr>
            <a:r>
              <a:rPr lang="en-US" dirty="0" smtClean="0"/>
              <a:t>Presence of a suspicious container</a:t>
            </a:r>
          </a:p>
        </p:txBody>
      </p:sp>
    </p:spTree>
    <p:extLst>
      <p:ext uri="{BB962C8B-B14F-4D97-AF65-F5344CB8AC3E}">
        <p14:creationId xmlns:p14="http://schemas.microsoft.com/office/powerpoint/2010/main" val="13036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3" name="Content Placeholder 2"/>
          <p:cNvSpPr>
            <a:spLocks noGrp="1"/>
          </p:cNvSpPr>
          <p:nvPr>
            <p:ph idx="1"/>
          </p:nvPr>
        </p:nvSpPr>
        <p:spPr>
          <a:xfrm>
            <a:off x="457200" y="1752600"/>
            <a:ext cx="7620000" cy="4707401"/>
          </a:xfrm>
        </p:spPr>
        <p:txBody>
          <a:bodyPr/>
          <a:lstStyle/>
          <a:p>
            <a:pPr marL="342900" indent="-342900">
              <a:buFont typeface="Arial"/>
              <a:buChar char="•"/>
            </a:pPr>
            <a:r>
              <a:rPr lang="en-US" dirty="0" smtClean="0"/>
              <a:t>The response of the cardiovascular system to the presence of adrenaline, resulting in capillary constriction.</a:t>
            </a:r>
          </a:p>
          <a:p>
            <a:pPr marL="342900" indent="-342900">
              <a:buFont typeface="Arial"/>
              <a:buChar char="•"/>
            </a:pPr>
            <a:r>
              <a:rPr lang="en-US" dirty="0" smtClean="0"/>
              <a:t>May result from the following:</a:t>
            </a:r>
          </a:p>
          <a:p>
            <a:pPr marL="800100" lvl="1" indent="-342900">
              <a:buFont typeface="Arial"/>
              <a:buChar char="•"/>
            </a:pPr>
            <a:r>
              <a:rPr lang="en-US" dirty="0" smtClean="0"/>
              <a:t>Trauma</a:t>
            </a:r>
          </a:p>
          <a:p>
            <a:pPr marL="800100" lvl="1" indent="-342900">
              <a:buFont typeface="Arial"/>
              <a:buChar char="•"/>
            </a:pPr>
            <a:r>
              <a:rPr lang="en-US" dirty="0" smtClean="0"/>
              <a:t>Electrical injury</a:t>
            </a:r>
          </a:p>
          <a:p>
            <a:pPr marL="800100" lvl="1" indent="-342900">
              <a:buFont typeface="Arial"/>
              <a:buChar char="•"/>
            </a:pPr>
            <a:r>
              <a:rPr lang="en-US" dirty="0" smtClean="0"/>
              <a:t>Insulin shock</a:t>
            </a:r>
          </a:p>
          <a:p>
            <a:pPr marL="800100" lvl="1" indent="-342900">
              <a:buFont typeface="Arial"/>
              <a:buChar char="•"/>
            </a:pPr>
            <a:r>
              <a:rPr lang="en-US" dirty="0" smtClean="0"/>
              <a:t>Hemorrhage</a:t>
            </a:r>
          </a:p>
          <a:p>
            <a:pPr marL="800100" lvl="1" indent="-342900">
              <a:buFont typeface="Arial"/>
              <a:buChar char="•"/>
            </a:pPr>
            <a:r>
              <a:rPr lang="en-US" dirty="0" smtClean="0"/>
              <a:t>Reaction to drugs</a:t>
            </a:r>
          </a:p>
          <a:p>
            <a:pPr marL="800100" lvl="1" indent="-342900">
              <a:buFont typeface="Arial"/>
              <a:buChar char="•"/>
            </a:pPr>
            <a:r>
              <a:rPr lang="en-US" dirty="0" smtClean="0"/>
              <a:t>In conjunction with other injuries/illnesses (respiratory distress, fever, heart attack, poisoning)</a:t>
            </a:r>
          </a:p>
          <a:p>
            <a:pPr marL="800100" lvl="1" indent="-342900">
              <a:buFont typeface="Arial"/>
              <a:buChar char="•"/>
            </a:pPr>
            <a:r>
              <a:rPr lang="en-US" dirty="0" smtClean="0"/>
              <a:t>*</a:t>
            </a:r>
            <a:r>
              <a:rPr lang="en-US" b="1" dirty="0" smtClean="0"/>
              <a:t>Anaphylactic shock</a:t>
            </a:r>
            <a:r>
              <a:rPr lang="en-US" dirty="0" smtClean="0"/>
              <a:t>- response of the body to an allergen such as a medication</a:t>
            </a:r>
            <a:endParaRPr lang="en-US" dirty="0"/>
          </a:p>
        </p:txBody>
      </p:sp>
    </p:spTree>
    <p:extLst>
      <p:ext uri="{BB962C8B-B14F-4D97-AF65-F5344CB8AC3E}">
        <p14:creationId xmlns:p14="http://schemas.microsoft.com/office/powerpoint/2010/main" val="1225592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shock</a:t>
            </a:r>
            <a:endParaRPr lang="en-US" dirty="0"/>
          </a:p>
        </p:txBody>
      </p:sp>
      <p:sp>
        <p:nvSpPr>
          <p:cNvPr id="3" name="Content Placeholder 2"/>
          <p:cNvSpPr>
            <a:spLocks noGrp="1"/>
          </p:cNvSpPr>
          <p:nvPr>
            <p:ph idx="1"/>
          </p:nvPr>
        </p:nvSpPr>
        <p:spPr>
          <a:xfrm>
            <a:off x="457200" y="1752600"/>
            <a:ext cx="7620000" cy="4965065"/>
          </a:xfrm>
        </p:spPr>
        <p:txBody>
          <a:bodyPr/>
          <a:lstStyle/>
          <a:p>
            <a:r>
              <a:rPr lang="en-US" dirty="0" smtClean="0"/>
              <a:t>Early S/S:</a:t>
            </a:r>
          </a:p>
          <a:p>
            <a:pPr marL="800100" lvl="1" indent="-342900">
              <a:buFont typeface="Arial"/>
              <a:buChar char="•"/>
            </a:pPr>
            <a:r>
              <a:rPr lang="en-US" dirty="0" smtClean="0"/>
              <a:t>Pale and clammy skin</a:t>
            </a:r>
          </a:p>
          <a:p>
            <a:pPr marL="800100" lvl="1" indent="-342900">
              <a:buFont typeface="Arial"/>
              <a:buChar char="•"/>
            </a:pPr>
            <a:r>
              <a:rPr lang="en-US" dirty="0" smtClean="0"/>
              <a:t>Weakness</a:t>
            </a:r>
          </a:p>
          <a:p>
            <a:pPr marL="800100" lvl="1" indent="-342900">
              <a:buFont typeface="Arial"/>
              <a:buChar char="•"/>
            </a:pPr>
            <a:r>
              <a:rPr lang="en-US" dirty="0" smtClean="0"/>
              <a:t>Restlessness</a:t>
            </a:r>
          </a:p>
          <a:p>
            <a:pPr marL="800100" lvl="1" indent="-342900">
              <a:buFont typeface="Arial"/>
              <a:buChar char="•"/>
            </a:pPr>
            <a:r>
              <a:rPr lang="en-US" dirty="0" smtClean="0"/>
              <a:t>Pulse/respiration rate is rapid</a:t>
            </a:r>
          </a:p>
          <a:p>
            <a:pPr marL="800100" lvl="1" indent="-342900">
              <a:buFont typeface="Arial"/>
              <a:buChar char="•"/>
            </a:pPr>
            <a:r>
              <a:rPr lang="en-US" dirty="0" smtClean="0"/>
              <a:t>Vomiting possible</a:t>
            </a:r>
          </a:p>
          <a:p>
            <a:r>
              <a:rPr lang="en-US" dirty="0" smtClean="0"/>
              <a:t>Late S/S:</a:t>
            </a:r>
          </a:p>
          <a:p>
            <a:pPr marL="800100" lvl="1" indent="-342900">
              <a:buFont typeface="Arial"/>
              <a:buChar char="•"/>
            </a:pPr>
            <a:r>
              <a:rPr lang="en-US" dirty="0" smtClean="0"/>
              <a:t>Apathy</a:t>
            </a:r>
          </a:p>
          <a:p>
            <a:pPr marL="800100" lvl="1" indent="-342900">
              <a:buFont typeface="Arial"/>
              <a:buChar char="•"/>
            </a:pPr>
            <a:r>
              <a:rPr lang="en-US" dirty="0" smtClean="0"/>
              <a:t>Unresponsiveness</a:t>
            </a:r>
          </a:p>
          <a:p>
            <a:pPr marL="800100" lvl="1" indent="-342900">
              <a:buFont typeface="Arial"/>
              <a:buChar char="•"/>
            </a:pPr>
            <a:r>
              <a:rPr lang="en-US" dirty="0" smtClean="0"/>
              <a:t>Dilated pupils</a:t>
            </a:r>
          </a:p>
          <a:p>
            <a:pPr marL="800100" lvl="1" indent="-342900">
              <a:buFont typeface="Arial"/>
              <a:buChar char="•"/>
            </a:pPr>
            <a:r>
              <a:rPr lang="en-US" dirty="0" smtClean="0"/>
              <a:t>Mottled skin</a:t>
            </a:r>
          </a:p>
          <a:p>
            <a:pPr marL="800100" lvl="1" indent="-342900">
              <a:buFont typeface="Arial"/>
              <a:buChar char="•"/>
            </a:pPr>
            <a:r>
              <a:rPr lang="en-US" dirty="0" smtClean="0"/>
              <a:t>Loss of consciousness</a:t>
            </a:r>
          </a:p>
          <a:p>
            <a:pPr marL="800100" lvl="1" indent="-342900">
              <a:buFont typeface="Arial"/>
              <a:buChar char="•"/>
            </a:pPr>
            <a:r>
              <a:rPr lang="en-US" dirty="0" smtClean="0"/>
              <a:t>*May result in death if the condition is not reversed.</a:t>
            </a:r>
            <a:endParaRPr lang="en-US" dirty="0"/>
          </a:p>
        </p:txBody>
      </p:sp>
    </p:spTree>
    <p:extLst>
      <p:ext uri="{BB962C8B-B14F-4D97-AF65-F5344CB8AC3E}">
        <p14:creationId xmlns:p14="http://schemas.microsoft.com/office/powerpoint/2010/main" val="1402827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50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117" dur="50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7200" y="6368142"/>
            <a:ext cx="8153400" cy="489857"/>
          </a:xfrm>
        </p:spPr>
        <p:txBody>
          <a:bodyPr>
            <a:normAutofit/>
          </a:bodyPr>
          <a:lstStyle/>
          <a:p>
            <a:r>
              <a:rPr lang="en-US" dirty="0" smtClean="0"/>
              <a:t>Page 111</a:t>
            </a:r>
            <a:endParaRPr lang="en-US" dirty="0"/>
          </a:p>
        </p:txBody>
      </p:sp>
      <p:sp>
        <p:nvSpPr>
          <p:cNvPr id="4" name="Title 3"/>
          <p:cNvSpPr>
            <a:spLocks noGrp="1"/>
          </p:cNvSpPr>
          <p:nvPr>
            <p:ph type="title"/>
          </p:nvPr>
        </p:nvSpPr>
        <p:spPr>
          <a:xfrm>
            <a:off x="457200" y="5787571"/>
            <a:ext cx="8153400" cy="707571"/>
          </a:xfrm>
        </p:spPr>
        <p:txBody>
          <a:bodyPr/>
          <a:lstStyle/>
          <a:p>
            <a:r>
              <a:rPr lang="en-US" dirty="0" smtClean="0"/>
              <a:t>Blood Pressure Assessment</a:t>
            </a:r>
            <a:endParaRPr lang="en-US" dirty="0"/>
          </a:p>
        </p:txBody>
      </p:sp>
      <p:pic>
        <p:nvPicPr>
          <p:cNvPr id="14" name="Picture Placeholder 13" descr="bloodpressureassessment.jpg"/>
          <p:cNvPicPr>
            <a:picLocks noGrp="1" noChangeAspect="1"/>
          </p:cNvPicPr>
          <p:nvPr>
            <p:ph type="pic" idx="1"/>
          </p:nvPr>
        </p:nvPicPr>
        <p:blipFill>
          <a:blip r:embed="rId2">
            <a:extLst>
              <a:ext uri="{28A0092B-C50C-407E-A947-70E740481C1C}">
                <a14:useLocalDpi xmlns:a14="http://schemas.microsoft.com/office/drawing/2010/main" val="0"/>
              </a:ext>
            </a:extLst>
          </a:blip>
          <a:srcRect l="-35063" r="-35063"/>
          <a:stretch>
            <a:fillRect/>
          </a:stretch>
        </p:blipFill>
        <p:spPr>
          <a:xfrm>
            <a:off x="-2310805" y="-1"/>
            <a:ext cx="11311682" cy="5787571"/>
          </a:xfrm>
        </p:spPr>
      </p:pic>
    </p:spTree>
    <p:extLst>
      <p:ext uri="{BB962C8B-B14F-4D97-AF65-F5344CB8AC3E}">
        <p14:creationId xmlns:p14="http://schemas.microsoft.com/office/powerpoint/2010/main" val="1293906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p:txBody>
          <a:bodyPr/>
          <a:lstStyle/>
          <a:p>
            <a:r>
              <a:rPr lang="en-US" dirty="0" smtClean="0"/>
              <a:t>A break of a bone.</a:t>
            </a:r>
          </a:p>
          <a:p>
            <a:r>
              <a:rPr lang="en-US" dirty="0" smtClean="0"/>
              <a:t>Classified as either “closed” or “open”.</a:t>
            </a:r>
          </a:p>
          <a:p>
            <a:r>
              <a:rPr lang="en-US" dirty="0" smtClean="0"/>
              <a:t>Simple, or closed, fractures do not penetrate the skin.</a:t>
            </a:r>
          </a:p>
          <a:p>
            <a:pPr marL="800100" lvl="1" indent="-342900">
              <a:buFont typeface="Arial"/>
              <a:buChar char="•"/>
            </a:pPr>
            <a:r>
              <a:rPr lang="en-US" dirty="0" smtClean="0"/>
              <a:t>Treatment: splint in the position found.</a:t>
            </a:r>
          </a:p>
          <a:p>
            <a:pPr marL="800100" lvl="1" indent="-342900">
              <a:buFont typeface="Arial"/>
              <a:buChar char="•"/>
            </a:pPr>
            <a:r>
              <a:rPr lang="en-US" dirty="0" smtClean="0"/>
              <a:t>Immobilization reduces pain and risk of injury.</a:t>
            </a:r>
          </a:p>
          <a:p>
            <a:r>
              <a:rPr lang="en-US" dirty="0" smtClean="0"/>
              <a:t>Open, or compound, fractures happen when the bone breaks through the skin and is exposed.</a:t>
            </a:r>
          </a:p>
          <a:p>
            <a:pPr marL="800100" lvl="1" indent="-342900">
              <a:buFont typeface="Arial"/>
              <a:buChar char="•"/>
            </a:pPr>
            <a:r>
              <a:rPr lang="en-US" dirty="0" smtClean="0"/>
              <a:t>Seek medical attention </a:t>
            </a:r>
            <a:r>
              <a:rPr lang="en-US" dirty="0" err="1" smtClean="0"/>
              <a:t>asap</a:t>
            </a:r>
            <a:endParaRPr lang="en-US" dirty="0" smtClean="0"/>
          </a:p>
          <a:p>
            <a:pPr marL="800100" lvl="1" indent="-342900">
              <a:buFont typeface="Arial"/>
              <a:buChar char="•"/>
            </a:pPr>
            <a:r>
              <a:rPr lang="en-US" dirty="0" smtClean="0"/>
              <a:t>Stop bleeding, immobilize to reduce pain &amp; prevent further injury (any movement may damage tissues)</a:t>
            </a:r>
          </a:p>
          <a:p>
            <a:pPr marL="800100" lvl="1" indent="-342900">
              <a:buFont typeface="Arial"/>
              <a:buChar char="•"/>
            </a:pPr>
            <a:r>
              <a:rPr lang="en-US" dirty="0" smtClean="0"/>
              <a:t>Open fractures present a greater chance of infection.</a:t>
            </a:r>
            <a:endParaRPr lang="en-US" dirty="0"/>
          </a:p>
        </p:txBody>
      </p:sp>
    </p:spTree>
    <p:extLst>
      <p:ext uri="{BB962C8B-B14F-4D97-AF65-F5344CB8AC3E}">
        <p14:creationId xmlns:p14="http://schemas.microsoft.com/office/powerpoint/2010/main" val="307595009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Breaking Glass"/>
          </p:stSnd>
        </p:sndAc>
      </p:transition>
    </mc:Choice>
    <mc:Fallback xmlns="">
      <p:transition xmlns:p14="http://schemas.microsoft.com/office/powerpoint/2010/main" spd="slow">
        <p:fade/>
        <p:sndAc>
          <p:stSnd>
            <p:snd r:embed="rId3" name="Breaking Glass"/>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6" end="6"/>
                                            </p:txEl>
                                          </p:spTgt>
                                        </p:tgtEl>
                                        <p:attrNameLst>
                                          <p:attrName>ppt_w</p:attrName>
                                        </p:attrNameLst>
                                      </p:cBhvr>
                                    </p:anim>
                                    <p:anim by="(#ppt_w*0.50)" calcmode="lin" valueType="num">
                                      <p:cBhvr>
                                        <p:cTn id="56" dur="500" decel="50000" autoRev="1" fill="hold">
                                          <p:stCondLst>
                                            <p:cond delay="0"/>
                                          </p:stCondLst>
                                        </p:cTn>
                                        <p:tgtEl>
                                          <p:spTgt spid="3">
                                            <p:txEl>
                                              <p:pRg st="6" end="6"/>
                                            </p:txEl>
                                          </p:spTgt>
                                        </p:tgtEl>
                                        <p:attrNameLst>
                                          <p:attrName>ppt_x</p:attrName>
                                        </p:attrNameLst>
                                      </p:cBhvr>
                                    </p:anim>
                                    <p:anim from="(-#ppt_h/2)" to="(#ppt_y)" calcmode="lin" valueType="num">
                                      <p:cBhvr>
                                        <p:cTn id="57" dur="1000" fill="hold">
                                          <p:stCondLst>
                                            <p:cond delay="0"/>
                                          </p:stCondLst>
                                        </p:cTn>
                                        <p:tgtEl>
                                          <p:spTgt spid="3">
                                            <p:txEl>
                                              <p:pRg st="6" end="6"/>
                                            </p:txEl>
                                          </p:spTgt>
                                        </p:tgtEl>
                                        <p:attrNameLst>
                                          <p:attrName>ppt_y</p:attrName>
                                        </p:attrNameLst>
                                      </p:cBhvr>
                                    </p:anim>
                                    <p:animRot by="21600000">
                                      <p:cBhvr>
                                        <p:cTn id="58" dur="1000" fill="hold">
                                          <p:stCondLst>
                                            <p:cond delay="0"/>
                                          </p:stCondLst>
                                        </p:cTn>
                                        <p:tgtEl>
                                          <p:spTgt spid="3">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3">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3">
                                            <p:txEl>
                                              <p:pRg st="7" end="7"/>
                                            </p:txEl>
                                          </p:spTgt>
                                        </p:tgtEl>
                                        <p:attrNameLst>
                                          <p:attrName>ppt_w</p:attrName>
                                        </p:attrNameLst>
                                      </p:cBhvr>
                                    </p:anim>
                                    <p:anim by="(#ppt_w*0.50)" calcmode="lin" valueType="num">
                                      <p:cBhvr>
                                        <p:cTn id="64" dur="500" decel="50000" autoRev="1" fill="hold">
                                          <p:stCondLst>
                                            <p:cond delay="0"/>
                                          </p:stCondLst>
                                        </p:cTn>
                                        <p:tgtEl>
                                          <p:spTgt spid="3">
                                            <p:txEl>
                                              <p:pRg st="7" end="7"/>
                                            </p:txEl>
                                          </p:spTgt>
                                        </p:tgtEl>
                                        <p:attrNameLst>
                                          <p:attrName>ppt_x</p:attrName>
                                        </p:attrNameLst>
                                      </p:cBhvr>
                                    </p:anim>
                                    <p:anim from="(-#ppt_h/2)" to="(#ppt_y)" calcmode="lin" valueType="num">
                                      <p:cBhvr>
                                        <p:cTn id="65" dur="1000" fill="hold">
                                          <p:stCondLst>
                                            <p:cond delay="0"/>
                                          </p:stCondLst>
                                        </p:cTn>
                                        <p:tgtEl>
                                          <p:spTgt spid="3">
                                            <p:txEl>
                                              <p:pRg st="7" end="7"/>
                                            </p:txEl>
                                          </p:spTgt>
                                        </p:tgtEl>
                                        <p:attrNameLst>
                                          <p:attrName>ppt_y</p:attrName>
                                        </p:attrNameLst>
                                      </p:cBhvr>
                                    </p:anim>
                                    <p:animRot by="21600000">
                                      <p:cBhvr>
                                        <p:cTn id="66" dur="1000" fill="hold">
                                          <p:stCondLst>
                                            <p:cond delay="0"/>
                                          </p:stCondLst>
                                        </p:cTn>
                                        <p:tgtEl>
                                          <p:spTgt spid="3">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3">
                                            <p:txEl>
                                              <p:pRg st="8" end="8"/>
                                            </p:txEl>
                                          </p:spTgt>
                                        </p:tgtEl>
                                        <p:attrNameLst>
                                          <p:attrName>style.visibility</p:attrName>
                                        </p:attrNameLst>
                                      </p:cBhvr>
                                      <p:to>
                                        <p:strVal val="visible"/>
                                      </p:to>
                                    </p:set>
                                    <p:anim by="(-#ppt_w*2)" calcmode="lin" valueType="num">
                                      <p:cBhvr rctx="PPT">
                                        <p:cTn id="71" dur="500" autoRev="1" fill="hold">
                                          <p:stCondLst>
                                            <p:cond delay="0"/>
                                          </p:stCondLst>
                                        </p:cTn>
                                        <p:tgtEl>
                                          <p:spTgt spid="3">
                                            <p:txEl>
                                              <p:pRg st="8" end="8"/>
                                            </p:txEl>
                                          </p:spTgt>
                                        </p:tgtEl>
                                        <p:attrNameLst>
                                          <p:attrName>ppt_w</p:attrName>
                                        </p:attrNameLst>
                                      </p:cBhvr>
                                    </p:anim>
                                    <p:anim by="(#ppt_w*0.50)" calcmode="lin" valueType="num">
                                      <p:cBhvr>
                                        <p:cTn id="72" dur="500" decel="50000" autoRev="1" fill="hold">
                                          <p:stCondLst>
                                            <p:cond delay="0"/>
                                          </p:stCondLst>
                                        </p:cTn>
                                        <p:tgtEl>
                                          <p:spTgt spid="3">
                                            <p:txEl>
                                              <p:pRg st="8" end="8"/>
                                            </p:txEl>
                                          </p:spTgt>
                                        </p:tgtEl>
                                        <p:attrNameLst>
                                          <p:attrName>ppt_x</p:attrName>
                                        </p:attrNameLst>
                                      </p:cBhvr>
                                    </p:anim>
                                    <p:anim from="(-#ppt_h/2)" to="(#ppt_y)" calcmode="lin" valueType="num">
                                      <p:cBhvr>
                                        <p:cTn id="73" dur="1000" fill="hold">
                                          <p:stCondLst>
                                            <p:cond delay="0"/>
                                          </p:stCondLst>
                                        </p:cTn>
                                        <p:tgtEl>
                                          <p:spTgt spid="3">
                                            <p:txEl>
                                              <p:pRg st="8" end="8"/>
                                            </p:txEl>
                                          </p:spTgt>
                                        </p:tgtEl>
                                        <p:attrNameLst>
                                          <p:attrName>ppt_y</p:attrName>
                                        </p:attrNameLst>
                                      </p:cBhvr>
                                    </p:anim>
                                    <p:animRot by="21600000">
                                      <p:cBhvr>
                                        <p:cTn id="74" dur="1000" fill="hold">
                                          <p:stCondLst>
                                            <p:cond delay="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669" y="1619601"/>
            <a:ext cx="8705130" cy="2611539"/>
          </a:xfrm>
          <a:prstGeom prst="rect">
            <a:avLst/>
          </a:prstGeom>
        </p:spPr>
      </p:pic>
    </p:spTree>
    <p:extLst>
      <p:ext uri="{BB962C8B-B14F-4D97-AF65-F5344CB8AC3E}">
        <p14:creationId xmlns:p14="http://schemas.microsoft.com/office/powerpoint/2010/main" val="3571355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408" y="957037"/>
            <a:ext cx="7162142" cy="4789682"/>
          </a:xfrm>
          <a:prstGeom prst="rect">
            <a:avLst/>
          </a:prstGeom>
        </p:spPr>
      </p:pic>
    </p:spTree>
    <p:extLst>
      <p:ext uri="{BB962C8B-B14F-4D97-AF65-F5344CB8AC3E}">
        <p14:creationId xmlns:p14="http://schemas.microsoft.com/office/powerpoint/2010/main" val="3954646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200" fill="hold">
                                          <p:stCondLst>
                                            <p:cond delay="0"/>
                                          </p:stCondLst>
                                        </p:cTn>
                                        <p:tgtEl>
                                          <p:spTgt spid="2"/>
                                        </p:tgtEl>
                                        <p:attrNameLst>
                                          <p:attrName>r</p:attrName>
                                        </p:attrNameLst>
                                      </p:cBhvr>
                                    </p:animRot>
                                    <p:animRot by="-240000">
                                      <p:cBhvr>
                                        <p:cTn id="15" dur="400" fill="hold">
                                          <p:stCondLst>
                                            <p:cond delay="400"/>
                                          </p:stCondLst>
                                        </p:cTn>
                                        <p:tgtEl>
                                          <p:spTgt spid="2"/>
                                        </p:tgtEl>
                                        <p:attrNameLst>
                                          <p:attrName>r</p:attrName>
                                        </p:attrNameLst>
                                      </p:cBhvr>
                                    </p:animRot>
                                    <p:animRot by="240000">
                                      <p:cBhvr>
                                        <p:cTn id="16" dur="400" fill="hold">
                                          <p:stCondLst>
                                            <p:cond delay="800"/>
                                          </p:stCondLst>
                                        </p:cTn>
                                        <p:tgtEl>
                                          <p:spTgt spid="2"/>
                                        </p:tgtEl>
                                        <p:attrNameLst>
                                          <p:attrName>r</p:attrName>
                                        </p:attrNameLst>
                                      </p:cBhvr>
                                    </p:animRot>
                                    <p:animRot by="-240000">
                                      <p:cBhvr>
                                        <p:cTn id="17" dur="400" fill="hold">
                                          <p:stCondLst>
                                            <p:cond delay="1200"/>
                                          </p:stCondLst>
                                        </p:cTn>
                                        <p:tgtEl>
                                          <p:spTgt spid="2"/>
                                        </p:tgtEl>
                                        <p:attrNameLst>
                                          <p:attrName>r</p:attrName>
                                        </p:attrNameLst>
                                      </p:cBhvr>
                                    </p:animRot>
                                    <p:animRot by="120000">
                                      <p:cBhvr>
                                        <p:cTn id="18" dur="400" fill="hold">
                                          <p:stCondLst>
                                            <p:cond delay="160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13" y="2542469"/>
            <a:ext cx="6984362" cy="1371600"/>
          </a:xfrm>
        </p:spPr>
        <p:txBody>
          <a:bodyPr>
            <a:normAutofit fontScale="90000"/>
          </a:bodyPr>
          <a:lstStyle/>
          <a:p>
            <a:pPr algn="ctr"/>
            <a:r>
              <a:rPr lang="en-US" dirty="0" smtClean="0"/>
              <a:t>Kevin Ware</a:t>
            </a:r>
            <a:br>
              <a:rPr lang="en-US" dirty="0" smtClean="0"/>
            </a:br>
            <a:r>
              <a:rPr lang="en-US" dirty="0"/>
              <a:t/>
            </a:r>
            <a:br>
              <a:rPr lang="en-US" dirty="0"/>
            </a:br>
            <a:r>
              <a:rPr lang="en-US" dirty="0" smtClean="0"/>
              <a:t>http</a:t>
            </a:r>
            <a:r>
              <a:rPr lang="en-US" dirty="0"/>
              <a:t>://</a:t>
            </a:r>
            <a:r>
              <a:rPr lang="en-US" dirty="0" err="1"/>
              <a:t>www.youtube.com</a:t>
            </a:r>
            <a:r>
              <a:rPr lang="en-US" dirty="0"/>
              <a:t>/</a:t>
            </a:r>
            <a:r>
              <a:rPr lang="en-US" dirty="0" err="1"/>
              <a:t>watch?v</a:t>
            </a:r>
            <a:r>
              <a:rPr lang="en-US" dirty="0"/>
              <a:t>=6PSV0AV1BI0</a:t>
            </a:r>
          </a:p>
        </p:txBody>
      </p:sp>
    </p:spTree>
    <p:extLst>
      <p:ext uri="{BB962C8B-B14F-4D97-AF65-F5344CB8AC3E}">
        <p14:creationId xmlns:p14="http://schemas.microsoft.com/office/powerpoint/2010/main" val="518841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alteration</a:t>
            </a:r>
            <a:endParaRPr lang="en-US" dirty="0"/>
          </a:p>
        </p:txBody>
      </p:sp>
      <p:sp>
        <p:nvSpPr>
          <p:cNvPr id="3" name="Content Placeholder 2"/>
          <p:cNvSpPr>
            <a:spLocks noGrp="1"/>
          </p:cNvSpPr>
          <p:nvPr>
            <p:ph idx="1"/>
          </p:nvPr>
        </p:nvSpPr>
        <p:spPr/>
        <p:txBody>
          <a:bodyPr/>
          <a:lstStyle/>
          <a:p>
            <a:r>
              <a:rPr lang="en-US" dirty="0" smtClean="0"/>
              <a:t>As we have learned, the human body works well at a specific temperature.  If there is too much variation of the normal temperature, the body cannot function.</a:t>
            </a:r>
          </a:p>
          <a:p>
            <a:r>
              <a:rPr lang="en-US" dirty="0" smtClean="0"/>
              <a:t>Types of temperature alteration:</a:t>
            </a:r>
          </a:p>
          <a:p>
            <a:pPr marL="800100" lvl="1" indent="-342900">
              <a:buFont typeface="Arial"/>
              <a:buChar char="•"/>
            </a:pPr>
            <a:r>
              <a:rPr lang="en-US" dirty="0" smtClean="0"/>
              <a:t>Heat cramps</a:t>
            </a:r>
          </a:p>
          <a:p>
            <a:pPr marL="800100" lvl="1" indent="-342900">
              <a:buFont typeface="Arial"/>
              <a:buChar char="•"/>
            </a:pPr>
            <a:r>
              <a:rPr lang="en-US" dirty="0" smtClean="0"/>
              <a:t>Heat exhaustion</a:t>
            </a:r>
          </a:p>
          <a:p>
            <a:pPr marL="800100" lvl="1" indent="-342900">
              <a:buFont typeface="Arial"/>
              <a:buChar char="•"/>
            </a:pPr>
            <a:r>
              <a:rPr lang="en-US" dirty="0" smtClean="0"/>
              <a:t>Heat stroke</a:t>
            </a:r>
          </a:p>
          <a:p>
            <a:pPr marL="800100" lvl="1" indent="-342900">
              <a:buFont typeface="Arial"/>
              <a:buChar char="•"/>
            </a:pPr>
            <a:r>
              <a:rPr lang="en-US" dirty="0" smtClean="0"/>
              <a:t>Hypothermia</a:t>
            </a:r>
          </a:p>
          <a:p>
            <a:pPr marL="800100" lvl="1" indent="-342900">
              <a:buFont typeface="Arial"/>
              <a:buChar char="•"/>
            </a:pPr>
            <a:r>
              <a:rPr lang="en-US" dirty="0" smtClean="0"/>
              <a:t>Frostbite </a:t>
            </a:r>
            <a:endParaRPr lang="en-US" dirty="0"/>
          </a:p>
        </p:txBody>
      </p:sp>
    </p:spTree>
    <p:extLst>
      <p:ext uri="{BB962C8B-B14F-4D97-AF65-F5344CB8AC3E}">
        <p14:creationId xmlns:p14="http://schemas.microsoft.com/office/powerpoint/2010/main" val="1315014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83071"/>
          </a:xfrm>
        </p:spPr>
        <p:txBody>
          <a:bodyPr/>
          <a:lstStyle/>
          <a:p>
            <a:r>
              <a:rPr lang="en-US" dirty="0" smtClean="0"/>
              <a:t>Blood Pressure</a:t>
            </a:r>
            <a:endParaRPr lang="en-US" dirty="0"/>
          </a:p>
        </p:txBody>
      </p:sp>
      <p:sp>
        <p:nvSpPr>
          <p:cNvPr id="3" name="Content Placeholder 2"/>
          <p:cNvSpPr>
            <a:spLocks noGrp="1"/>
          </p:cNvSpPr>
          <p:nvPr>
            <p:ph idx="1"/>
          </p:nvPr>
        </p:nvSpPr>
        <p:spPr>
          <a:xfrm>
            <a:off x="457199" y="1096212"/>
            <a:ext cx="8299117" cy="5589788"/>
          </a:xfrm>
        </p:spPr>
        <p:txBody>
          <a:bodyPr>
            <a:normAutofit/>
          </a:bodyPr>
          <a:lstStyle/>
          <a:p>
            <a:pPr marL="342900" indent="-342900">
              <a:buFont typeface="Arial"/>
              <a:buChar char="•"/>
            </a:pPr>
            <a:r>
              <a:rPr lang="en-US" dirty="0" smtClean="0"/>
              <a:t>The measurement of the force of the blood against artery walls:</a:t>
            </a:r>
          </a:p>
          <a:p>
            <a:pPr marL="800100" lvl="1" indent="-342900">
              <a:buFont typeface="Arial"/>
              <a:buChar char="•"/>
            </a:pPr>
            <a:r>
              <a:rPr lang="en-US" dirty="0" smtClean="0"/>
              <a:t>Force comes from the pumping of the heart</a:t>
            </a:r>
          </a:p>
          <a:p>
            <a:pPr marL="800100" lvl="1" indent="-342900">
              <a:buFont typeface="Arial"/>
              <a:buChar char="•"/>
            </a:pPr>
            <a:r>
              <a:rPr lang="en-US" dirty="0" smtClean="0"/>
              <a:t>If arteries are hardened or narrowed, this force might be increased to pump the blood throughout the body</a:t>
            </a:r>
          </a:p>
          <a:p>
            <a:pPr marL="342900" indent="-342900">
              <a:buFont typeface="Arial"/>
              <a:buChar char="•"/>
            </a:pPr>
            <a:r>
              <a:rPr lang="en-US" dirty="0" smtClean="0"/>
              <a:t>Measurement is done by listening for two sounds with a stethoscope- the first sound and the change in sound/or in some instances the last sound.</a:t>
            </a:r>
          </a:p>
          <a:p>
            <a:pPr marL="800100" lvl="1" indent="-342900">
              <a:buFont typeface="Arial"/>
              <a:buChar char="•"/>
            </a:pPr>
            <a:r>
              <a:rPr lang="en-US" b="1" dirty="0" smtClean="0"/>
              <a:t>Systolic</a:t>
            </a:r>
            <a:r>
              <a:rPr lang="en-US" dirty="0" smtClean="0"/>
              <a:t>- measures the pressure in an artery when the heart is contracting</a:t>
            </a:r>
          </a:p>
          <a:p>
            <a:pPr marL="800100" lvl="1" indent="-342900">
              <a:buFont typeface="Arial"/>
              <a:buChar char="•"/>
            </a:pPr>
            <a:r>
              <a:rPr lang="en-US" b="1" dirty="0" smtClean="0"/>
              <a:t>Diastolic</a:t>
            </a:r>
            <a:r>
              <a:rPr lang="en-US" dirty="0" smtClean="0"/>
              <a:t>- measures the pressure in an artery when the heart relaxes between contractions</a:t>
            </a:r>
          </a:p>
          <a:p>
            <a:pPr marL="342900" indent="-342900">
              <a:buFont typeface="Arial"/>
              <a:buChar char="•"/>
            </a:pPr>
            <a:r>
              <a:rPr lang="en-US" dirty="0" smtClean="0"/>
              <a:t>The units of measurement are millimeters of mercury:</a:t>
            </a:r>
          </a:p>
          <a:p>
            <a:pPr marL="800100" lvl="1" indent="-342900">
              <a:buFont typeface="Arial"/>
              <a:buChar char="•"/>
            </a:pPr>
            <a:r>
              <a:rPr lang="en-US" dirty="0" smtClean="0"/>
              <a:t>The numbers are charted as systolic/diastolic</a:t>
            </a:r>
          </a:p>
          <a:p>
            <a:pPr marL="800100" lvl="1" indent="-342900">
              <a:buFont typeface="Arial"/>
              <a:buChar char="•"/>
            </a:pPr>
            <a:r>
              <a:rPr lang="en-US" dirty="0" smtClean="0"/>
              <a:t>120/80 is an example of a blood pressure and this would be in millimeters of mercury, or “mm Hg”</a:t>
            </a:r>
            <a:endParaRPr lang="en-US" dirty="0"/>
          </a:p>
        </p:txBody>
      </p:sp>
    </p:spTree>
    <p:extLst>
      <p:ext uri="{BB962C8B-B14F-4D97-AF65-F5344CB8AC3E}">
        <p14:creationId xmlns:p14="http://schemas.microsoft.com/office/powerpoint/2010/main" val="47303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9"/>
            <a:ext cx="6962274" cy="742966"/>
          </a:xfrm>
        </p:spPr>
        <p:txBody>
          <a:bodyPr/>
          <a:lstStyle/>
          <a:p>
            <a:r>
              <a:rPr lang="en-US" dirty="0" smtClean="0"/>
              <a:t>Blood pressure values</a:t>
            </a:r>
            <a:endParaRPr lang="en-US" dirty="0"/>
          </a:p>
        </p:txBody>
      </p:sp>
      <p:sp>
        <p:nvSpPr>
          <p:cNvPr id="3" name="Content Placeholder 2"/>
          <p:cNvSpPr>
            <a:spLocks noGrp="1"/>
          </p:cNvSpPr>
          <p:nvPr>
            <p:ph idx="1"/>
          </p:nvPr>
        </p:nvSpPr>
        <p:spPr>
          <a:xfrm>
            <a:off x="457198" y="895685"/>
            <a:ext cx="8499643" cy="5788526"/>
          </a:xfrm>
        </p:spPr>
        <p:txBody>
          <a:bodyPr>
            <a:normAutofit fontScale="85000" lnSpcReduction="10000"/>
          </a:bodyPr>
          <a:lstStyle/>
          <a:p>
            <a:pPr marL="342900" indent="-342900">
              <a:buFont typeface="Arial"/>
              <a:buChar char="•"/>
            </a:pPr>
            <a:r>
              <a:rPr lang="en-US" dirty="0" smtClean="0"/>
              <a:t>Normal range of BP= 90-100/60 to 140/90</a:t>
            </a:r>
          </a:p>
          <a:p>
            <a:pPr marL="342900" indent="-342900">
              <a:buFont typeface="Arial"/>
              <a:buChar char="•"/>
            </a:pPr>
            <a:r>
              <a:rPr lang="en-US" dirty="0" smtClean="0"/>
              <a:t>Hypotensive: </a:t>
            </a:r>
            <a:r>
              <a:rPr lang="en-US" b="0" dirty="0"/>
              <a:t>s</a:t>
            </a:r>
            <a:r>
              <a:rPr lang="en-US" b="0" dirty="0" smtClean="0"/>
              <a:t>omeone whose BP is &lt; 90-100/60.</a:t>
            </a:r>
          </a:p>
          <a:p>
            <a:pPr marL="800100" lvl="1" indent="-342900">
              <a:buFont typeface="Arial"/>
              <a:buChar char="•"/>
            </a:pPr>
            <a:r>
              <a:rPr lang="en-US" dirty="0" smtClean="0"/>
              <a:t>May have symptoms of dizziness, light-headedness, fainting</a:t>
            </a:r>
          </a:p>
          <a:p>
            <a:pPr marL="800100" lvl="1" indent="-342900">
              <a:buFont typeface="Arial"/>
              <a:buChar char="•"/>
            </a:pPr>
            <a:r>
              <a:rPr lang="en-US" dirty="0" smtClean="0"/>
              <a:t>No presence of signs and symptoms</a:t>
            </a:r>
          </a:p>
          <a:p>
            <a:pPr marL="800100" lvl="1" indent="-342900">
              <a:buFont typeface="Arial"/>
              <a:buChar char="•"/>
            </a:pPr>
            <a:r>
              <a:rPr lang="en-US" dirty="0" smtClean="0"/>
              <a:t>Contributing factors include:</a:t>
            </a:r>
          </a:p>
          <a:p>
            <a:pPr marL="1485900" lvl="2" indent="-342900">
              <a:buFont typeface="Arial"/>
              <a:buChar char="•"/>
            </a:pPr>
            <a:r>
              <a:rPr lang="en-US" dirty="0" smtClean="0"/>
              <a:t>Medications</a:t>
            </a:r>
          </a:p>
          <a:p>
            <a:pPr marL="1485900" lvl="2" indent="-342900">
              <a:buFont typeface="Arial"/>
              <a:buChar char="•"/>
            </a:pPr>
            <a:r>
              <a:rPr lang="en-US" dirty="0" smtClean="0"/>
              <a:t>Level of physical fitness (ex. Someone who is extremely fit might be hypotensive, but this is normal for them)</a:t>
            </a:r>
          </a:p>
          <a:p>
            <a:pPr marL="1485900" lvl="2" indent="-342900">
              <a:buFont typeface="Arial"/>
              <a:buChar char="•"/>
            </a:pPr>
            <a:r>
              <a:rPr lang="en-US" dirty="0" smtClean="0"/>
              <a:t>Illness/injury</a:t>
            </a:r>
          </a:p>
          <a:p>
            <a:pPr marL="342900" indent="-342900">
              <a:buFont typeface="Arial"/>
              <a:buChar char="•"/>
            </a:pPr>
            <a:r>
              <a:rPr lang="en-US" dirty="0" smtClean="0"/>
              <a:t>Hypertensive: </a:t>
            </a:r>
            <a:r>
              <a:rPr lang="en-US" b="0" dirty="0" smtClean="0"/>
              <a:t>someone whose BP is greater than 140/90.</a:t>
            </a:r>
            <a:endParaRPr lang="en-US" dirty="0" smtClean="0"/>
          </a:p>
          <a:p>
            <a:pPr marL="800100" lvl="1" indent="-342900">
              <a:buFont typeface="Arial"/>
              <a:buChar char="•"/>
            </a:pPr>
            <a:r>
              <a:rPr lang="en-US" dirty="0" smtClean="0"/>
              <a:t>“Silent Killer” (there are often no symptoms) but some experience headache, pressure in the head, ringing in ears, general feeling of malaise.</a:t>
            </a:r>
          </a:p>
          <a:p>
            <a:pPr marL="800100" lvl="1" indent="-342900">
              <a:buFont typeface="Arial"/>
              <a:buChar char="•"/>
            </a:pPr>
            <a:r>
              <a:rPr lang="en-US" dirty="0" smtClean="0"/>
              <a:t>Continued elevation over time may cause Cerebral Vascular Accident (Stroke)</a:t>
            </a:r>
          </a:p>
          <a:p>
            <a:pPr marL="800100" lvl="1" indent="-342900">
              <a:buFont typeface="Arial"/>
              <a:buChar char="•"/>
            </a:pPr>
            <a:r>
              <a:rPr lang="en-US" dirty="0" smtClean="0"/>
              <a:t>Contributing factors may include:</a:t>
            </a:r>
          </a:p>
          <a:p>
            <a:pPr marL="1485900" lvl="2" indent="-342900">
              <a:buFont typeface="Arial"/>
              <a:buChar char="•"/>
            </a:pPr>
            <a:r>
              <a:rPr lang="en-US" dirty="0" smtClean="0"/>
              <a:t>Overweight</a:t>
            </a:r>
          </a:p>
          <a:p>
            <a:pPr marL="1485900" lvl="2" indent="-342900">
              <a:buFont typeface="Arial"/>
              <a:buChar char="•"/>
            </a:pPr>
            <a:r>
              <a:rPr lang="en-US" dirty="0" smtClean="0"/>
              <a:t>Emotional upset</a:t>
            </a:r>
          </a:p>
          <a:p>
            <a:pPr marL="1485900" lvl="2" indent="-342900">
              <a:buFont typeface="Arial"/>
              <a:buChar char="•"/>
            </a:pPr>
            <a:r>
              <a:rPr lang="en-US" dirty="0" smtClean="0"/>
              <a:t>Family history</a:t>
            </a:r>
          </a:p>
          <a:p>
            <a:pPr marL="1485900" lvl="2" indent="-342900">
              <a:buFont typeface="Arial"/>
              <a:buChar char="•"/>
            </a:pPr>
            <a:r>
              <a:rPr lang="en-US" dirty="0" smtClean="0"/>
              <a:t>High salt diet</a:t>
            </a:r>
          </a:p>
          <a:p>
            <a:pPr marL="1485900" lvl="2" indent="-342900">
              <a:buFont typeface="Arial"/>
              <a:buChar char="•"/>
            </a:pPr>
            <a:r>
              <a:rPr lang="en-US" dirty="0" smtClean="0"/>
              <a:t>Pain</a:t>
            </a:r>
          </a:p>
          <a:p>
            <a:pPr marL="1485900" lvl="2" indent="-342900">
              <a:buFont typeface="Arial"/>
              <a:buChar char="•"/>
            </a:pPr>
            <a:r>
              <a:rPr lang="en-US" dirty="0" smtClean="0"/>
              <a:t>Illness</a:t>
            </a:r>
          </a:p>
          <a:p>
            <a:pPr marL="1485900" lvl="2" indent="-342900">
              <a:buFont typeface="Arial"/>
              <a:buChar char="•"/>
            </a:pPr>
            <a:r>
              <a:rPr lang="en-US" dirty="0" smtClean="0"/>
              <a:t>Medications </a:t>
            </a:r>
          </a:p>
          <a:p>
            <a:pPr marL="1485900" lvl="2" indent="-342900">
              <a:buFont typeface="Arial"/>
              <a:buChar char="•"/>
            </a:pPr>
            <a:endParaRPr lang="en-US" dirty="0" smtClean="0"/>
          </a:p>
          <a:p>
            <a:pPr marL="1485900" lvl="2" indent="-342900">
              <a:buFont typeface="Arial"/>
              <a:buChar char="•"/>
            </a:pPr>
            <a:endParaRPr lang="en-US" dirty="0" smtClean="0"/>
          </a:p>
        </p:txBody>
      </p:sp>
    </p:spTree>
    <p:extLst>
      <p:ext uri="{BB962C8B-B14F-4D97-AF65-F5344CB8AC3E}">
        <p14:creationId xmlns:p14="http://schemas.microsoft.com/office/powerpoint/2010/main" val="952793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ircle(in)">
                                      <p:cBhvr>
                                        <p:cTn id="45" dur="2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circle(in)">
                                      <p:cBhvr>
                                        <p:cTn id="50" dur="2000"/>
                                        <p:tgtEl>
                                          <p:spTgt spid="3">
                                            <p:txEl>
                                              <p:pRg st="11" end="11"/>
                                            </p:txEl>
                                          </p:spTgt>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circle(in)">
                                      <p:cBhvr>
                                        <p:cTn id="53" dur="2000"/>
                                        <p:tgtEl>
                                          <p:spTgt spid="3">
                                            <p:txEl>
                                              <p:pRg st="12" end="12"/>
                                            </p:txEl>
                                          </p:spTgt>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circle(in)">
                                      <p:cBhvr>
                                        <p:cTn id="56" dur="2000"/>
                                        <p:tgtEl>
                                          <p:spTgt spid="3">
                                            <p:txEl>
                                              <p:pRg st="13" end="13"/>
                                            </p:tx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circle(in)">
                                      <p:cBhvr>
                                        <p:cTn id="59" dur="2000"/>
                                        <p:tgtEl>
                                          <p:spTgt spid="3">
                                            <p:txEl>
                                              <p:pRg st="14" end="14"/>
                                            </p:txEl>
                                          </p:spTgt>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circle(in)">
                                      <p:cBhvr>
                                        <p:cTn id="62" dur="2000"/>
                                        <p:tgtEl>
                                          <p:spTgt spid="3">
                                            <p:txEl>
                                              <p:pRg st="15" end="15"/>
                                            </p:txEl>
                                          </p:spTgt>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circle(in)">
                                      <p:cBhvr>
                                        <p:cTn id="65" dur="2000"/>
                                        <p:tgtEl>
                                          <p:spTgt spid="3">
                                            <p:txEl>
                                              <p:pRg st="16" end="16"/>
                                            </p:txEl>
                                          </p:spTgt>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
                                            <p:txEl>
                                              <p:pRg st="17" end="17"/>
                                            </p:txEl>
                                          </p:spTgt>
                                        </p:tgtEl>
                                        <p:attrNameLst>
                                          <p:attrName>style.visibility</p:attrName>
                                        </p:attrNameLst>
                                      </p:cBhvr>
                                      <p:to>
                                        <p:strVal val="visible"/>
                                      </p:to>
                                    </p:set>
                                    <p:animEffect transition="in" filter="circle(in)">
                                      <p:cBhvr>
                                        <p:cTn id="68" dur="2000"/>
                                        <p:tgtEl>
                                          <p:spTgt spid="3">
                                            <p:txEl>
                                              <p:pRg st="17" end="17"/>
                                            </p:txEl>
                                          </p:spTgt>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animEffect transition="in" filter="circle(in)">
                                      <p:cBhvr>
                                        <p:cTn id="71"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101407"/>
          </a:xfrm>
        </p:spPr>
        <p:txBody>
          <a:bodyPr>
            <a:normAutofit/>
          </a:bodyPr>
          <a:lstStyle/>
          <a:p>
            <a:r>
              <a:rPr lang="en-US" sz="3000" dirty="0" smtClean="0"/>
              <a:t>Possible underlying causes of Hypertension vs. Hypotension</a:t>
            </a:r>
            <a:endParaRPr lang="en-US" sz="3000" dirty="0"/>
          </a:p>
        </p:txBody>
      </p:sp>
      <p:sp>
        <p:nvSpPr>
          <p:cNvPr id="3" name="Content Placeholder 2"/>
          <p:cNvSpPr>
            <a:spLocks noGrp="1"/>
          </p:cNvSpPr>
          <p:nvPr>
            <p:ph sz="half" idx="1"/>
          </p:nvPr>
        </p:nvSpPr>
        <p:spPr>
          <a:xfrm>
            <a:off x="727075" y="1574800"/>
            <a:ext cx="3291840" cy="4525963"/>
          </a:xfrm>
        </p:spPr>
        <p:txBody>
          <a:bodyPr>
            <a:normAutofit lnSpcReduction="10000"/>
          </a:bodyPr>
          <a:lstStyle/>
          <a:p>
            <a:r>
              <a:rPr lang="en-US" dirty="0" smtClean="0"/>
              <a:t>Obesity</a:t>
            </a:r>
          </a:p>
          <a:p>
            <a:r>
              <a:rPr lang="en-US" dirty="0" smtClean="0"/>
              <a:t>Family history</a:t>
            </a:r>
          </a:p>
          <a:p>
            <a:r>
              <a:rPr lang="en-US" dirty="0" smtClean="0"/>
              <a:t>Smoking</a:t>
            </a:r>
          </a:p>
          <a:p>
            <a:r>
              <a:rPr lang="en-US" dirty="0" smtClean="0"/>
              <a:t>Anxiety </a:t>
            </a:r>
          </a:p>
          <a:p>
            <a:r>
              <a:rPr lang="en-US" dirty="0" smtClean="0"/>
              <a:t>Pain</a:t>
            </a:r>
            <a:r>
              <a:rPr lang="en-US" sz="1800" dirty="0" smtClean="0"/>
              <a:t> </a:t>
            </a:r>
          </a:p>
          <a:p>
            <a:r>
              <a:rPr lang="en-US" sz="1800" dirty="0" smtClean="0"/>
              <a:t>*A hypertensive blood pressure of 180/110 is considered a MEDICAL EMERGENCY &amp; needs immediate referral to a hospital.</a:t>
            </a:r>
            <a:endParaRPr lang="en-US" sz="1800" dirty="0"/>
          </a:p>
        </p:txBody>
      </p:sp>
      <p:sp>
        <p:nvSpPr>
          <p:cNvPr id="4" name="Content Placeholder 3"/>
          <p:cNvSpPr>
            <a:spLocks noGrp="1"/>
          </p:cNvSpPr>
          <p:nvPr>
            <p:ph sz="half" idx="2"/>
          </p:nvPr>
        </p:nvSpPr>
        <p:spPr>
          <a:xfrm>
            <a:off x="4740910" y="1574800"/>
            <a:ext cx="3291840" cy="4525963"/>
          </a:xfrm>
        </p:spPr>
        <p:txBody>
          <a:bodyPr>
            <a:normAutofit lnSpcReduction="10000"/>
          </a:bodyPr>
          <a:lstStyle/>
          <a:p>
            <a:r>
              <a:rPr lang="en-US" dirty="0" smtClean="0"/>
              <a:t>Bleeding</a:t>
            </a:r>
          </a:p>
          <a:p>
            <a:r>
              <a:rPr lang="en-US" dirty="0" smtClean="0"/>
              <a:t>Malnutrition</a:t>
            </a:r>
          </a:p>
          <a:p>
            <a:r>
              <a:rPr lang="en-US" dirty="0" smtClean="0"/>
              <a:t>Medications</a:t>
            </a:r>
          </a:p>
          <a:p>
            <a:r>
              <a:rPr lang="en-US" dirty="0" smtClean="0"/>
              <a:t>Dehydration</a:t>
            </a:r>
          </a:p>
          <a:p>
            <a:r>
              <a:rPr lang="en-US" sz="1800" dirty="0" smtClean="0"/>
              <a:t>* A hypotensive blood pressure of less than 110/60 should be reported.</a:t>
            </a:r>
          </a:p>
          <a:p>
            <a:endParaRPr lang="en-US" sz="1800" dirty="0" smtClean="0"/>
          </a:p>
          <a:p>
            <a:r>
              <a:rPr lang="en-US" sz="1800" dirty="0" smtClean="0"/>
              <a:t>*Any change in blood pressure by 20-30 points should also be reported.</a:t>
            </a:r>
            <a:endParaRPr lang="en-US" sz="1800" dirty="0"/>
          </a:p>
        </p:txBody>
      </p:sp>
    </p:spTree>
    <p:extLst>
      <p:ext uri="{BB962C8B-B14F-4D97-AF65-F5344CB8AC3E}">
        <p14:creationId xmlns:p14="http://schemas.microsoft.com/office/powerpoint/2010/main" val="4051296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668168" cy="796440"/>
          </a:xfrm>
        </p:spPr>
        <p:txBody>
          <a:bodyPr/>
          <a:lstStyle/>
          <a:p>
            <a:r>
              <a:rPr lang="en-US" dirty="0" smtClean="0"/>
              <a:t>Aha recommendation</a:t>
            </a:r>
            <a:endParaRPr lang="en-US" dirty="0"/>
          </a:p>
        </p:txBody>
      </p:sp>
      <p:sp>
        <p:nvSpPr>
          <p:cNvPr id="3" name="Content Placeholder 2"/>
          <p:cNvSpPr>
            <a:spLocks noGrp="1"/>
          </p:cNvSpPr>
          <p:nvPr>
            <p:ph idx="1"/>
          </p:nvPr>
        </p:nvSpPr>
        <p:spPr>
          <a:xfrm>
            <a:off x="457199" y="1136316"/>
            <a:ext cx="8162926" cy="5483559"/>
          </a:xfrm>
        </p:spPr>
        <p:txBody>
          <a:bodyPr numCol="1">
            <a:normAutofit lnSpcReduction="10000"/>
          </a:bodyPr>
          <a:lstStyle/>
          <a:p>
            <a:r>
              <a:rPr lang="en-US" sz="1600" dirty="0" smtClean="0"/>
              <a:t>High blood pressure, or hypertension, is defined in an adult as a systolic pressure of 140 mmHg or higher and/or a diastolic pressure of 90 mmHg or higher. </a:t>
            </a:r>
            <a:endParaRPr lang="en-US" sz="1000" dirty="0"/>
          </a:p>
          <a:p>
            <a:r>
              <a:rPr lang="en-US" sz="1600" dirty="0" smtClean="0"/>
              <a:t>Blood Pressure (mmHg)	Normal	Prehypertension	Hypertension</a:t>
            </a:r>
          </a:p>
          <a:p>
            <a:r>
              <a:rPr lang="en-US" sz="1600" b="0" dirty="0" smtClean="0"/>
              <a:t>Systolic (top number)	&lt;120	120-139		140+</a:t>
            </a:r>
          </a:p>
          <a:p>
            <a:r>
              <a:rPr lang="en-US" sz="1600" b="0" dirty="0" smtClean="0"/>
              <a:t>Diastolic (bottom number)	&lt;80	80-89		90+</a:t>
            </a:r>
          </a:p>
          <a:p>
            <a:r>
              <a:rPr lang="en-US" sz="1600" b="0" dirty="0"/>
              <a:t> </a:t>
            </a:r>
            <a:r>
              <a:rPr lang="en-US" sz="1600" b="0" dirty="0" smtClean="0"/>
              <a:t>    *mmHg= millimeters of mercury</a:t>
            </a:r>
            <a:endParaRPr lang="en-US" sz="1600" b="0" dirty="0"/>
          </a:p>
          <a:p>
            <a:r>
              <a:rPr lang="en-US" sz="1800" dirty="0" smtClean="0"/>
              <a:t>High blood pressure directly increases the risk of coronary heart disease (which leads to heart attack) &amp; stroke, especially with other risk factors.</a:t>
            </a:r>
          </a:p>
          <a:p>
            <a:pPr marL="285750" indent="-285750">
              <a:buFont typeface="Wingdings" charset="2"/>
              <a:buChar char="§"/>
            </a:pPr>
            <a:r>
              <a:rPr lang="en-US" sz="1800" b="0" dirty="0" smtClean="0"/>
              <a:t>Can occur in children or adults.</a:t>
            </a:r>
          </a:p>
          <a:p>
            <a:pPr marL="285750" indent="-285750">
              <a:buFont typeface="Wingdings" charset="2"/>
              <a:buChar char="§"/>
            </a:pPr>
            <a:r>
              <a:rPr lang="en-US" sz="1800" b="0" dirty="0" smtClean="0"/>
              <a:t>Prevalent in African Americans, middle-aged &amp; elderly people, obese and heavy drinkers.</a:t>
            </a:r>
          </a:p>
          <a:p>
            <a:pPr marL="285750" indent="-285750">
              <a:buFont typeface="Wingdings" charset="2"/>
              <a:buChar char="§"/>
            </a:pPr>
            <a:r>
              <a:rPr lang="en-US" sz="1800" b="0" dirty="0" smtClean="0"/>
              <a:t>Those with diabetes mellitus, gout or kidney disease have hypertension more often.</a:t>
            </a:r>
          </a:p>
          <a:p>
            <a:pPr marL="285750" indent="-285750">
              <a:buFont typeface="Wingdings" charset="2"/>
              <a:buChar char="§"/>
            </a:pPr>
            <a:r>
              <a:rPr lang="en-US" sz="1800" b="0" dirty="0" smtClean="0"/>
              <a:t>Usually has no symptoms, truly a “silent killer”.  But a simple, quick, painless test can detect it.</a:t>
            </a:r>
          </a:p>
          <a:p>
            <a:r>
              <a:rPr lang="en-US" sz="1800" b="0" dirty="0" smtClean="0"/>
              <a:t>***Visit </a:t>
            </a:r>
            <a:r>
              <a:rPr lang="en-US" sz="1800" b="0" dirty="0" err="1" smtClean="0"/>
              <a:t>www.heart.org</a:t>
            </a:r>
            <a:r>
              <a:rPr lang="en-US" sz="1800" b="0" dirty="0" smtClean="0"/>
              <a:t> for more information.</a:t>
            </a:r>
          </a:p>
          <a:p>
            <a:endParaRPr lang="en-US" sz="1800" dirty="0" smtClean="0"/>
          </a:p>
        </p:txBody>
      </p:sp>
    </p:spTree>
    <p:extLst>
      <p:ext uri="{BB962C8B-B14F-4D97-AF65-F5344CB8AC3E}">
        <p14:creationId xmlns:p14="http://schemas.microsoft.com/office/powerpoint/2010/main" val="3735817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40675" cy="1371600"/>
          </a:xfrm>
        </p:spPr>
        <p:txBody>
          <a:bodyPr>
            <a:normAutofit/>
          </a:bodyPr>
          <a:lstStyle/>
          <a:p>
            <a:r>
              <a:rPr lang="en-US" dirty="0" smtClean="0"/>
              <a:t>Instruments necessary to complete the procedure</a:t>
            </a:r>
            <a:endParaRPr lang="en-US" dirty="0"/>
          </a:p>
        </p:txBody>
      </p:sp>
      <p:sp>
        <p:nvSpPr>
          <p:cNvPr id="3" name="Content Placeholder 2"/>
          <p:cNvSpPr>
            <a:spLocks noGrp="1"/>
          </p:cNvSpPr>
          <p:nvPr>
            <p:ph idx="1"/>
          </p:nvPr>
        </p:nvSpPr>
        <p:spPr>
          <a:xfrm>
            <a:off x="457200" y="1752600"/>
            <a:ext cx="8115300" cy="4373563"/>
          </a:xfrm>
        </p:spPr>
        <p:txBody>
          <a:bodyPr>
            <a:normAutofit lnSpcReduction="10000"/>
          </a:bodyPr>
          <a:lstStyle/>
          <a:p>
            <a:r>
              <a:rPr lang="en-US" dirty="0" smtClean="0"/>
              <a:t>Blood pressure cuff (sphygmomanometer): </a:t>
            </a:r>
            <a:endParaRPr lang="en-US" b="0" dirty="0"/>
          </a:p>
          <a:p>
            <a:pPr marL="342900" indent="-342900">
              <a:buFont typeface="Wingdings" charset="2"/>
              <a:buChar char="§"/>
            </a:pPr>
            <a:r>
              <a:rPr lang="en-US" b="0" dirty="0" smtClean="0"/>
              <a:t>Must fit the arm properly &amp; should be snug.  *The width of the cuff should approximately equal the width of the upper arm.</a:t>
            </a:r>
          </a:p>
          <a:p>
            <a:pPr marL="342900" indent="-342900">
              <a:buFont typeface="Wingdings" charset="2"/>
              <a:buChar char="§"/>
            </a:pPr>
            <a:r>
              <a:rPr lang="en-US" b="0" dirty="0"/>
              <a:t>F</a:t>
            </a:r>
            <a:r>
              <a:rPr lang="en-US" b="0" dirty="0" smtClean="0"/>
              <a:t>or consistency the right arm should be used if possible.</a:t>
            </a:r>
          </a:p>
          <a:p>
            <a:pPr marL="342900" indent="-342900">
              <a:buFont typeface="Wingdings" charset="2"/>
              <a:buChar char="§"/>
            </a:pPr>
            <a:r>
              <a:rPr lang="en-US" b="0" dirty="0" smtClean="0"/>
              <a:t>The gauge should be calibrated and the needle should be on “0”.</a:t>
            </a:r>
          </a:p>
          <a:p>
            <a:pPr marL="342900" indent="-342900">
              <a:buFont typeface="Wingdings" charset="2"/>
              <a:buChar char="§"/>
            </a:pPr>
            <a:r>
              <a:rPr lang="en-US" b="0" dirty="0" smtClean="0"/>
              <a:t>Use dominant hand to pump (clockwise closes/counter opens).</a:t>
            </a:r>
            <a:endParaRPr lang="en-US" dirty="0" smtClean="0"/>
          </a:p>
          <a:p>
            <a:r>
              <a:rPr lang="en-US" dirty="0" smtClean="0"/>
              <a:t>Stethoscope:</a:t>
            </a:r>
          </a:p>
          <a:p>
            <a:pPr marL="342900" indent="-342900">
              <a:buFont typeface="Wingdings" charset="2"/>
              <a:buChar char="§"/>
            </a:pPr>
            <a:r>
              <a:rPr lang="en-US" b="0" dirty="0" smtClean="0"/>
              <a:t>Magnifies the sound heard.</a:t>
            </a:r>
          </a:p>
          <a:p>
            <a:pPr marL="342900" indent="-342900">
              <a:buFont typeface="Wingdings" charset="2"/>
              <a:buChar char="§"/>
            </a:pPr>
            <a:r>
              <a:rPr lang="en-US" b="0" dirty="0" smtClean="0"/>
              <a:t>Diaphragm (larger) /bell (smaller may be better for hearing sound).</a:t>
            </a:r>
          </a:p>
          <a:p>
            <a:pPr marL="342900" indent="-342900">
              <a:buFont typeface="Wingdings" charset="2"/>
              <a:buChar char="§"/>
            </a:pPr>
            <a:r>
              <a:rPr lang="en-US" b="0" dirty="0" smtClean="0"/>
              <a:t>Ear piece should face forward and down. *Always clean with an alcohol pad before and after use.</a:t>
            </a:r>
            <a:endParaRPr lang="en-US" b="0" dirty="0"/>
          </a:p>
        </p:txBody>
      </p:sp>
    </p:spTree>
    <p:extLst>
      <p:ext uri="{BB962C8B-B14F-4D97-AF65-F5344CB8AC3E}">
        <p14:creationId xmlns:p14="http://schemas.microsoft.com/office/powerpoint/2010/main" val="1365253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52157"/>
          </a:xfrm>
        </p:spPr>
        <p:txBody>
          <a:bodyPr/>
          <a:lstStyle/>
          <a:p>
            <a:r>
              <a:rPr lang="en-US" dirty="0" smtClean="0"/>
              <a:t>Procedure</a:t>
            </a:r>
            <a:endParaRPr lang="en-US" dirty="0"/>
          </a:p>
        </p:txBody>
      </p:sp>
      <p:sp>
        <p:nvSpPr>
          <p:cNvPr id="3" name="Content Placeholder 2"/>
          <p:cNvSpPr>
            <a:spLocks noGrp="1"/>
          </p:cNvSpPr>
          <p:nvPr>
            <p:ph idx="1"/>
          </p:nvPr>
        </p:nvSpPr>
        <p:spPr>
          <a:xfrm>
            <a:off x="457200" y="904875"/>
            <a:ext cx="8242300" cy="5619749"/>
          </a:xfrm>
        </p:spPr>
        <p:txBody>
          <a:bodyPr>
            <a:normAutofit/>
          </a:bodyPr>
          <a:lstStyle/>
          <a:p>
            <a:pPr marL="342900" indent="-342900">
              <a:buFont typeface="Arial"/>
              <a:buChar char="•"/>
            </a:pPr>
            <a:r>
              <a:rPr lang="en-US" b="0" dirty="0" smtClean="0"/>
              <a:t>Always wash hands &amp; eliminate distractions (loud noises, etc.).</a:t>
            </a:r>
          </a:p>
          <a:p>
            <a:pPr marL="342900" indent="-342900">
              <a:buFont typeface="Arial"/>
              <a:buChar char="•"/>
            </a:pPr>
            <a:r>
              <a:rPr lang="en-US" b="0" dirty="0" smtClean="0"/>
              <a:t>Person should be comfortably seated or lying down, legs uncrossed, arm resting with palm up.</a:t>
            </a:r>
          </a:p>
          <a:p>
            <a:pPr marL="342900" indent="-342900">
              <a:buFont typeface="Arial"/>
              <a:buChar char="•"/>
            </a:pPr>
            <a:r>
              <a:rPr lang="en-US" b="0" dirty="0" smtClean="0"/>
              <a:t>Should have rested for 10-15 minutes prior to the reading.  *If patient is a smoker, wait at least 30 minutes before taking a reading.</a:t>
            </a:r>
          </a:p>
          <a:p>
            <a:pPr marL="342900" indent="-342900">
              <a:buFont typeface="Arial"/>
              <a:buChar char="•"/>
            </a:pPr>
            <a:r>
              <a:rPr lang="en-US" b="0" dirty="0" smtClean="0"/>
              <a:t>Arms that are paralyzed, injured, have an IV, recent blood test, breast removal (on that side) or shunt should not be used.</a:t>
            </a:r>
          </a:p>
          <a:p>
            <a:pPr marL="342900" indent="-342900">
              <a:buFont typeface="Arial"/>
              <a:buChar char="•"/>
            </a:pPr>
            <a:r>
              <a:rPr lang="en-US" b="0" dirty="0" smtClean="0"/>
              <a:t>Infant BP can be taken on the leg; adults must use the arm.</a:t>
            </a:r>
          </a:p>
          <a:p>
            <a:pPr marL="342900" indent="-342900">
              <a:buFont typeface="Arial"/>
              <a:buChar char="•"/>
            </a:pPr>
            <a:r>
              <a:rPr lang="en-US" b="0" dirty="0" smtClean="0"/>
              <a:t>Electronic blood pressure equipment can be used.</a:t>
            </a:r>
          </a:p>
          <a:p>
            <a:pPr marL="342900" indent="-342900">
              <a:buFont typeface="Arial"/>
              <a:buChar char="•"/>
            </a:pPr>
            <a:r>
              <a:rPr lang="en-US" b="0" dirty="0" smtClean="0"/>
              <a:t>Excess air should be squeezed out of the cuff.</a:t>
            </a:r>
          </a:p>
          <a:p>
            <a:pPr marL="342900" indent="-342900">
              <a:buFont typeface="Arial"/>
              <a:buChar char="•"/>
            </a:pPr>
            <a:r>
              <a:rPr lang="en-US" b="0" dirty="0" smtClean="0"/>
              <a:t>Cuff should be placed snugly on upper arm, directly on the skin.</a:t>
            </a:r>
          </a:p>
          <a:p>
            <a:pPr marL="342900" indent="-342900">
              <a:buFont typeface="Arial"/>
              <a:buChar char="•"/>
            </a:pPr>
            <a:r>
              <a:rPr lang="en-US" b="0" dirty="0" smtClean="0"/>
              <a:t>Gauge should be easily visualized and set at “0”.</a:t>
            </a:r>
          </a:p>
          <a:p>
            <a:pPr marL="342900" indent="-342900">
              <a:buFont typeface="Arial"/>
              <a:buChar char="•"/>
            </a:pPr>
            <a:r>
              <a:rPr lang="en-US" b="0" dirty="0" smtClean="0"/>
              <a:t>Valve should be closed, but easily able to be opened.</a:t>
            </a:r>
          </a:p>
        </p:txBody>
      </p:sp>
    </p:spTree>
    <p:extLst>
      <p:ext uri="{BB962C8B-B14F-4D97-AF65-F5344CB8AC3E}">
        <p14:creationId xmlns:p14="http://schemas.microsoft.com/office/powerpoint/2010/main" val="40015594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21802</TotalTime>
  <Words>2181</Words>
  <Application>Microsoft Macintosh PowerPoint</Application>
  <PresentationFormat>On-screen Show (4:3)</PresentationFormat>
  <Paragraphs>273</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Essential</vt:lpstr>
      <vt:lpstr>Unit 6 CPR, First Aid &amp; AED</vt:lpstr>
      <vt:lpstr>Rationale &amp; Objectives</vt:lpstr>
      <vt:lpstr>Blood Pressure Assessment</vt:lpstr>
      <vt:lpstr>Blood Pressure</vt:lpstr>
      <vt:lpstr>Blood pressure values</vt:lpstr>
      <vt:lpstr>Possible underlying causes of Hypertension vs. Hypotension</vt:lpstr>
      <vt:lpstr>Aha recommendation</vt:lpstr>
      <vt:lpstr>Instruments necessary to complete the procedure</vt:lpstr>
      <vt:lpstr>Procedure</vt:lpstr>
      <vt:lpstr>(continued)</vt:lpstr>
      <vt:lpstr>Assignment: successful completion of Blood Pressure Skill Sheet</vt:lpstr>
      <vt:lpstr>temperature</vt:lpstr>
      <vt:lpstr>Body Temperature</vt:lpstr>
      <vt:lpstr>Pulse &amp; Respiration</vt:lpstr>
      <vt:lpstr>Pulse</vt:lpstr>
      <vt:lpstr>respiration</vt:lpstr>
      <vt:lpstr>assignment</vt:lpstr>
      <vt:lpstr>Emergency First-Aid</vt:lpstr>
      <vt:lpstr>First-Aid</vt:lpstr>
      <vt:lpstr>First-aid training topics of interest</vt:lpstr>
      <vt:lpstr>wounds</vt:lpstr>
      <vt:lpstr>PowerPoint Presentation</vt:lpstr>
      <vt:lpstr>PowerPoint Presentation</vt:lpstr>
      <vt:lpstr>Bleeding from wounds</vt:lpstr>
      <vt:lpstr>burns</vt:lpstr>
      <vt:lpstr>Treatment of burns</vt:lpstr>
      <vt:lpstr>Poisoning</vt:lpstr>
      <vt:lpstr>shock</vt:lpstr>
      <vt:lpstr>Signs and symptoms of shock</vt:lpstr>
      <vt:lpstr>fractures</vt:lpstr>
      <vt:lpstr>PowerPoint Presentation</vt:lpstr>
      <vt:lpstr>PowerPoint Presentation</vt:lpstr>
      <vt:lpstr>Kevin Ware  http://www.youtube.com/watch?v=6PSV0AV1BI0</vt:lpstr>
      <vt:lpstr>Temperature alteration</vt:lpstr>
    </vt:vector>
  </TitlesOfParts>
  <Company>Skyn Candles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CPR, First Aid &amp; AED (Blood Pressure Assessment)</dc:title>
  <dc:creator>Jessica Thieman</dc:creator>
  <cp:lastModifiedBy>Jessica Thieman</cp:lastModifiedBy>
  <cp:revision>38</cp:revision>
  <dcterms:created xsi:type="dcterms:W3CDTF">2013-01-22T04:57:37Z</dcterms:created>
  <dcterms:modified xsi:type="dcterms:W3CDTF">2014-03-19T11:09:30Z</dcterms:modified>
</cp:coreProperties>
</file>