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71" r:id="rId13"/>
    <p:sldId id="267" r:id="rId14"/>
    <p:sldId id="268" r:id="rId15"/>
    <p:sldId id="257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6" autoAdjust="0"/>
  </p:normalViewPr>
  <p:slideViewPr>
    <p:cSldViewPr snapToGrid="0" snapToObjects="1"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86C247-695B-4D7A-808A-32B2D33581D6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9CC6F-9E97-4651-B21C-75D5E9A8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CDCTV/TwentyFourSev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br>
              <a:rPr lang="en-US" dirty="0" smtClean="0"/>
            </a:br>
            <a:r>
              <a:rPr lang="en-US" dirty="0" smtClean="0"/>
              <a:t>Unit 2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Science</a:t>
            </a:r>
          </a:p>
          <a:p>
            <a:r>
              <a:rPr lang="en-US" dirty="0" smtClean="0"/>
              <a:t>Ms. Thieman</a:t>
            </a:r>
          </a:p>
          <a:p>
            <a:r>
              <a:rPr lang="en-US" dirty="0" smtClean="0"/>
              <a:t>2013-2014</a:t>
            </a:r>
            <a:endParaRPr lang="en-US" dirty="0"/>
          </a:p>
        </p:txBody>
      </p:sp>
      <p:pic>
        <p:nvPicPr>
          <p:cNvPr id="1026" name="Picture 2" descr="http://thereelteamnewsletter.files.wordpress.com/2010/02/communicat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80" y="152400"/>
            <a:ext cx="4941064" cy="396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3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1385"/>
          </a:xfrm>
        </p:spPr>
        <p:txBody>
          <a:bodyPr>
            <a:normAutofit/>
          </a:bodyPr>
          <a:lstStyle/>
          <a:p>
            <a:r>
              <a:rPr lang="en-US" b="1" dirty="0"/>
              <a:t>Therapeutic Communication Skills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01077"/>
            <a:ext cx="8100646" cy="6056923"/>
          </a:xfrm>
        </p:spPr>
        <p:txBody>
          <a:bodyPr>
            <a:normAutofit fontScale="32500" lnSpcReduction="20000"/>
          </a:bodyPr>
          <a:lstStyle/>
          <a:p>
            <a:r>
              <a:rPr lang="en-US" sz="4300" b="1" cap="small" dirty="0" smtClean="0">
                <a:solidFill>
                  <a:schemeClr val="tx2"/>
                </a:solidFill>
              </a:rPr>
              <a:t>Listening</a:t>
            </a:r>
            <a:r>
              <a:rPr lang="en-US" sz="4300" cap="small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sit </a:t>
            </a:r>
            <a:r>
              <a:rPr lang="en-US" sz="4300" cap="small" dirty="0">
                <a:solidFill>
                  <a:schemeClr val="tx2"/>
                </a:solidFill>
              </a:rPr>
              <a:t>when communicating with the </a:t>
            </a:r>
            <a:r>
              <a:rPr lang="en-US" sz="4300" cap="small" dirty="0" smtClean="0">
                <a:solidFill>
                  <a:schemeClr val="tx2"/>
                </a:solidFill>
              </a:rPr>
              <a:t>patient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be </a:t>
            </a:r>
            <a:r>
              <a:rPr lang="en-US" sz="4300" cap="small" dirty="0">
                <a:solidFill>
                  <a:schemeClr val="tx2"/>
                </a:solidFill>
              </a:rPr>
              <a:t>alert and relaxed and take sufficient </a:t>
            </a:r>
            <a:r>
              <a:rPr lang="en-US" sz="4300" cap="small" dirty="0" smtClean="0">
                <a:solidFill>
                  <a:schemeClr val="tx2"/>
                </a:solidFill>
              </a:rPr>
              <a:t>time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maintain </a:t>
            </a:r>
            <a:r>
              <a:rPr lang="en-US" sz="4300" cap="small" dirty="0">
                <a:solidFill>
                  <a:schemeClr val="tx2"/>
                </a:solidFill>
              </a:rPr>
              <a:t>eye </a:t>
            </a:r>
            <a:r>
              <a:rPr lang="en-US" sz="4300" cap="small" dirty="0" smtClean="0">
                <a:solidFill>
                  <a:schemeClr val="tx2"/>
                </a:solidFill>
              </a:rPr>
              <a:t>contact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indicate </a:t>
            </a:r>
            <a:r>
              <a:rPr lang="en-US" sz="4300" cap="small" dirty="0">
                <a:solidFill>
                  <a:schemeClr val="tx2"/>
                </a:solidFill>
              </a:rPr>
              <a:t>that you are paying attention to what the patient </a:t>
            </a:r>
            <a:r>
              <a:rPr lang="en-US" sz="4300" cap="small" dirty="0" smtClean="0">
                <a:solidFill>
                  <a:schemeClr val="tx2"/>
                </a:solidFill>
              </a:rPr>
              <a:t>is </a:t>
            </a:r>
            <a:r>
              <a:rPr lang="en-US" sz="4300" cap="small" dirty="0">
                <a:solidFill>
                  <a:schemeClr val="tx2"/>
                </a:solidFill>
              </a:rPr>
              <a:t>saying </a:t>
            </a:r>
          </a:p>
          <a:p>
            <a:r>
              <a:rPr lang="en-US" sz="4300" b="1" cap="small" dirty="0" smtClean="0">
                <a:solidFill>
                  <a:schemeClr val="tx2"/>
                </a:solidFill>
              </a:rPr>
              <a:t>Silence</a:t>
            </a:r>
            <a:r>
              <a:rPr lang="en-US" sz="4300" cap="small" dirty="0" smtClean="0">
                <a:solidFill>
                  <a:schemeClr val="tx2"/>
                </a:solidFill>
              </a:rPr>
              <a:t> </a:t>
            </a:r>
            <a:endParaRPr lang="en-US" sz="4300" dirty="0"/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take </a:t>
            </a:r>
            <a:r>
              <a:rPr lang="en-US" sz="4300" cap="small" dirty="0">
                <a:solidFill>
                  <a:schemeClr val="tx2"/>
                </a:solidFill>
              </a:rPr>
              <a:t>the time to wait for the patient to initiate or to continue speaking </a:t>
            </a:r>
            <a:endParaRPr lang="en-US" sz="4300" dirty="0"/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allow </a:t>
            </a:r>
            <a:r>
              <a:rPr lang="en-US" sz="4300" cap="small" dirty="0">
                <a:solidFill>
                  <a:schemeClr val="tx2"/>
                </a:solidFill>
              </a:rPr>
              <a:t>the patient and health care worker time to reflect on what has been said and to collect thoughts </a:t>
            </a:r>
            <a:endParaRPr lang="en-US" sz="4300" dirty="0"/>
          </a:p>
          <a:p>
            <a:r>
              <a:rPr lang="en-US" sz="4300" b="1" cap="small" dirty="0">
                <a:solidFill>
                  <a:schemeClr val="tx2"/>
                </a:solidFill>
              </a:rPr>
              <a:t>Offering Self</a:t>
            </a:r>
            <a:r>
              <a:rPr lang="en-US" sz="4300" cap="small" dirty="0">
                <a:solidFill>
                  <a:schemeClr val="tx2"/>
                </a:solidFill>
              </a:rPr>
              <a:t>: </a:t>
            </a:r>
            <a:r>
              <a:rPr lang="en-US" sz="4300" i="1" cap="small" dirty="0">
                <a:solidFill>
                  <a:schemeClr val="tx2"/>
                </a:solidFill>
              </a:rPr>
              <a:t>Can I help in some way? 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shows </a:t>
            </a:r>
            <a:r>
              <a:rPr lang="en-US" sz="4300" cap="small" dirty="0">
                <a:solidFill>
                  <a:schemeClr val="tx2"/>
                </a:solidFill>
              </a:rPr>
              <a:t>caring and </a:t>
            </a:r>
            <a:r>
              <a:rPr lang="en-US" sz="4300" cap="small" dirty="0" smtClean="0">
                <a:solidFill>
                  <a:schemeClr val="tx2"/>
                </a:solidFill>
              </a:rPr>
              <a:t>concern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shows </a:t>
            </a:r>
            <a:r>
              <a:rPr lang="en-US" sz="4300" cap="small" dirty="0">
                <a:solidFill>
                  <a:schemeClr val="tx2"/>
                </a:solidFill>
              </a:rPr>
              <a:t>readiness to help </a:t>
            </a:r>
          </a:p>
          <a:p>
            <a:r>
              <a:rPr lang="en-US" sz="4300" b="1" cap="small" dirty="0">
                <a:solidFill>
                  <a:schemeClr val="tx2"/>
                </a:solidFill>
              </a:rPr>
              <a:t>Reflection</a:t>
            </a:r>
            <a:r>
              <a:rPr lang="en-US" sz="4300" cap="small" dirty="0">
                <a:solidFill>
                  <a:schemeClr val="tx2"/>
                </a:solidFill>
              </a:rPr>
              <a:t>: repeating what the patient has said </a:t>
            </a: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validation </a:t>
            </a:r>
            <a:r>
              <a:rPr lang="en-US" sz="4300" cap="small" dirty="0">
                <a:solidFill>
                  <a:schemeClr val="tx2"/>
                </a:solidFill>
              </a:rPr>
              <a:t>that this is what was </a:t>
            </a:r>
            <a:r>
              <a:rPr lang="en-US" sz="4300" cap="small" dirty="0" smtClean="0">
                <a:solidFill>
                  <a:schemeClr val="tx2"/>
                </a:solidFill>
              </a:rPr>
              <a:t>meant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encourages </a:t>
            </a:r>
            <a:r>
              <a:rPr lang="en-US" sz="4300" cap="small" dirty="0">
                <a:solidFill>
                  <a:schemeClr val="tx2"/>
                </a:solidFill>
              </a:rPr>
              <a:t>further verbalization </a:t>
            </a:r>
          </a:p>
          <a:p>
            <a:r>
              <a:rPr lang="en-US" sz="4300" b="1" cap="small" dirty="0">
                <a:solidFill>
                  <a:schemeClr val="tx2"/>
                </a:solidFill>
              </a:rPr>
              <a:t>Encouraging</a:t>
            </a:r>
            <a:r>
              <a:rPr lang="en-US" sz="4300" cap="small" dirty="0">
                <a:solidFill>
                  <a:schemeClr val="tx2"/>
                </a:solidFill>
              </a:rPr>
              <a:t> </a:t>
            </a:r>
            <a:r>
              <a:rPr lang="en-US" sz="4300" b="1" cap="small" dirty="0">
                <a:solidFill>
                  <a:schemeClr val="tx2"/>
                </a:solidFill>
              </a:rPr>
              <a:t>Elaboration</a:t>
            </a:r>
            <a:r>
              <a:rPr lang="en-US" sz="4300" cap="small" dirty="0">
                <a:solidFill>
                  <a:schemeClr val="tx2"/>
                </a:solidFill>
              </a:rPr>
              <a:t>: </a:t>
            </a:r>
            <a:r>
              <a:rPr lang="en-US" sz="4300" i="1" cap="small" dirty="0">
                <a:solidFill>
                  <a:schemeClr val="tx2"/>
                </a:solidFill>
              </a:rPr>
              <a:t>Tell me how that </a:t>
            </a:r>
            <a:r>
              <a:rPr lang="en-US" sz="4300" i="1" cap="small" dirty="0" smtClean="0">
                <a:solidFill>
                  <a:schemeClr val="tx2"/>
                </a:solidFill>
              </a:rPr>
              <a:t>felt.</a:t>
            </a:r>
            <a:endParaRPr lang="en-US" sz="4300" i="1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used </a:t>
            </a:r>
            <a:r>
              <a:rPr lang="en-US" sz="4300" cap="small" dirty="0">
                <a:solidFill>
                  <a:schemeClr val="tx2"/>
                </a:solidFill>
              </a:rPr>
              <a:t>to elicit information about a </a:t>
            </a:r>
            <a:r>
              <a:rPr lang="en-US" sz="4300" cap="small" dirty="0" smtClean="0">
                <a:solidFill>
                  <a:schemeClr val="tx2"/>
                </a:solidFill>
              </a:rPr>
              <a:t>subject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helps </a:t>
            </a:r>
            <a:r>
              <a:rPr lang="en-US" sz="4300" cap="small" dirty="0">
                <a:solidFill>
                  <a:schemeClr val="tx2"/>
                </a:solidFill>
              </a:rPr>
              <a:t>the patient clarify unclear thoughts or ideas </a:t>
            </a:r>
          </a:p>
          <a:p>
            <a:r>
              <a:rPr lang="en-US" sz="4300" b="1" cap="small" dirty="0">
                <a:solidFill>
                  <a:schemeClr val="tx2"/>
                </a:solidFill>
              </a:rPr>
              <a:t>General Leading Statements</a:t>
            </a:r>
            <a:r>
              <a:rPr lang="en-US" sz="4300" cap="small" dirty="0">
                <a:solidFill>
                  <a:schemeClr val="tx2"/>
                </a:solidFill>
              </a:rPr>
              <a:t>: </a:t>
            </a:r>
            <a:r>
              <a:rPr lang="en-US" sz="4300" i="1" cap="small" dirty="0">
                <a:solidFill>
                  <a:schemeClr val="tx2"/>
                </a:solidFill>
              </a:rPr>
              <a:t>Go on. I </a:t>
            </a:r>
            <a:r>
              <a:rPr lang="en-US" sz="4300" i="1" cap="small" dirty="0" smtClean="0">
                <a:solidFill>
                  <a:schemeClr val="tx2"/>
                </a:solidFill>
              </a:rPr>
              <a:t>see</a:t>
            </a:r>
            <a:r>
              <a:rPr lang="en-US" sz="4300" cap="small" dirty="0" smtClean="0">
                <a:solidFill>
                  <a:schemeClr val="tx2"/>
                </a:solidFill>
              </a:rPr>
              <a:t>.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used </a:t>
            </a:r>
            <a:r>
              <a:rPr lang="en-US" sz="4300" cap="small" dirty="0">
                <a:solidFill>
                  <a:schemeClr val="tx2"/>
                </a:solidFill>
              </a:rPr>
              <a:t>to get interaction </a:t>
            </a:r>
            <a:r>
              <a:rPr lang="en-US" sz="4300" cap="small" dirty="0" smtClean="0">
                <a:solidFill>
                  <a:schemeClr val="tx2"/>
                </a:solidFill>
              </a:rPr>
              <a:t>started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encourages </a:t>
            </a:r>
            <a:r>
              <a:rPr lang="en-US" sz="4300" cap="small" dirty="0">
                <a:solidFill>
                  <a:schemeClr val="tx2"/>
                </a:solidFill>
              </a:rPr>
              <a:t>patient to continue or elaborate </a:t>
            </a:r>
          </a:p>
          <a:p>
            <a:r>
              <a:rPr lang="en-US" sz="4300" b="1" cap="small" dirty="0" smtClean="0">
                <a:solidFill>
                  <a:schemeClr val="tx2"/>
                </a:solidFill>
              </a:rPr>
              <a:t>Giving </a:t>
            </a:r>
            <a:r>
              <a:rPr lang="en-US" sz="4300" b="1" cap="small" dirty="0">
                <a:solidFill>
                  <a:schemeClr val="tx2"/>
                </a:solidFill>
              </a:rPr>
              <a:t>Information</a:t>
            </a:r>
            <a:r>
              <a:rPr lang="en-US" sz="4300" cap="small" dirty="0">
                <a:solidFill>
                  <a:schemeClr val="tx2"/>
                </a:solidFill>
              </a:rPr>
              <a:t>: </a:t>
            </a:r>
            <a:r>
              <a:rPr lang="en-US" sz="4300" i="1" cap="small" dirty="0">
                <a:solidFill>
                  <a:schemeClr val="tx2"/>
                </a:solidFill>
              </a:rPr>
              <a:t>The test results take 48 hours to return to us</a:t>
            </a:r>
            <a:r>
              <a:rPr lang="en-US" sz="4300" cap="small" dirty="0">
                <a:solidFill>
                  <a:schemeClr val="tx2"/>
                </a:solidFill>
              </a:rPr>
              <a:t>. </a:t>
            </a: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Informs </a:t>
            </a:r>
            <a:r>
              <a:rPr lang="en-US" sz="4300" cap="small" dirty="0">
                <a:solidFill>
                  <a:schemeClr val="tx2"/>
                </a:solidFill>
              </a:rPr>
              <a:t>the patient of specific information relevant to their health care </a:t>
            </a: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Requires </a:t>
            </a:r>
            <a:r>
              <a:rPr lang="en-US" sz="4300" cap="small" dirty="0">
                <a:solidFill>
                  <a:schemeClr val="tx2"/>
                </a:solidFill>
              </a:rPr>
              <a:t>feedback to make sure the patient receives the correct information </a:t>
            </a:r>
          </a:p>
          <a:p>
            <a:r>
              <a:rPr lang="en-US" sz="4300" b="1" cap="small" dirty="0">
                <a:solidFill>
                  <a:schemeClr val="tx2"/>
                </a:solidFill>
              </a:rPr>
              <a:t>Open Ended Questions</a:t>
            </a:r>
            <a:r>
              <a:rPr lang="en-US" sz="4300" cap="small" dirty="0">
                <a:solidFill>
                  <a:schemeClr val="tx2"/>
                </a:solidFill>
              </a:rPr>
              <a:t>: “</a:t>
            </a:r>
            <a:r>
              <a:rPr lang="en-US" sz="4300" i="1" cap="small" dirty="0">
                <a:solidFill>
                  <a:schemeClr val="tx2"/>
                </a:solidFill>
              </a:rPr>
              <a:t>Tell me about your day</a:t>
            </a:r>
            <a:r>
              <a:rPr lang="en-US" sz="4300" cap="small" dirty="0">
                <a:solidFill>
                  <a:schemeClr val="tx2"/>
                </a:solidFill>
              </a:rPr>
              <a:t>,” rather than, “</a:t>
            </a:r>
            <a:r>
              <a:rPr lang="en-US" sz="4300" i="1" cap="small" dirty="0">
                <a:solidFill>
                  <a:schemeClr val="tx2"/>
                </a:solidFill>
              </a:rPr>
              <a:t>How was your day?” </a:t>
            </a:r>
            <a:endParaRPr lang="en-US" sz="4300" cap="small" dirty="0">
              <a:solidFill>
                <a:schemeClr val="tx2"/>
              </a:solidFill>
            </a:endParaRP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Encourages </a:t>
            </a:r>
            <a:r>
              <a:rPr lang="en-US" sz="4300" cap="small" dirty="0">
                <a:solidFill>
                  <a:schemeClr val="tx2"/>
                </a:solidFill>
              </a:rPr>
              <a:t>elaboration rather than a 1 or 2 word answer </a:t>
            </a:r>
          </a:p>
          <a:p>
            <a:pPr lvl="1"/>
            <a:r>
              <a:rPr lang="en-US" sz="4300" cap="small" dirty="0" smtClean="0">
                <a:solidFill>
                  <a:schemeClr val="tx2"/>
                </a:solidFill>
              </a:rPr>
              <a:t>Creates </a:t>
            </a:r>
            <a:r>
              <a:rPr lang="en-US" sz="4300" cap="small" dirty="0">
                <a:solidFill>
                  <a:schemeClr val="tx2"/>
                </a:solidFill>
              </a:rPr>
              <a:t>an inviting atmosphere for sharing thoughts, and feelings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6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3905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Non-Therapeutic Communication Skills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13692"/>
            <a:ext cx="7467600" cy="5360260"/>
          </a:xfrm>
        </p:spPr>
        <p:txBody>
          <a:bodyPr>
            <a:normAutofit fontScale="85000" lnSpcReduction="20000"/>
          </a:bodyPr>
          <a:lstStyle/>
          <a:p>
            <a:r>
              <a:rPr lang="en-US" b="1" cap="small" dirty="0">
                <a:solidFill>
                  <a:schemeClr val="tx2"/>
                </a:solidFill>
              </a:rPr>
              <a:t>Don’t use </a:t>
            </a:r>
            <a:r>
              <a:rPr lang="en-US" b="1" cap="small" dirty="0" smtClean="0">
                <a:solidFill>
                  <a:schemeClr val="tx2"/>
                </a:solidFill>
              </a:rPr>
              <a:t>clichés</a:t>
            </a:r>
            <a:r>
              <a:rPr lang="en-US" cap="small" dirty="0">
                <a:solidFill>
                  <a:schemeClr val="tx2"/>
                </a:solidFill>
              </a:rPr>
              <a:t>: </a:t>
            </a:r>
            <a:r>
              <a:rPr lang="en-US" i="1" cap="small" dirty="0">
                <a:solidFill>
                  <a:schemeClr val="tx2"/>
                </a:solidFill>
              </a:rPr>
              <a:t>Everything will be O.K. You don’t need </a:t>
            </a:r>
            <a:r>
              <a:rPr lang="en-US" i="1" cap="small" dirty="0" smtClean="0">
                <a:solidFill>
                  <a:schemeClr val="tx2"/>
                </a:solidFill>
              </a:rPr>
              <a:t>to </a:t>
            </a:r>
            <a:r>
              <a:rPr lang="en-US" i="1" cap="small" dirty="0">
                <a:solidFill>
                  <a:schemeClr val="tx2"/>
                </a:solidFill>
              </a:rPr>
              <a:t>worry about that.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offers </a:t>
            </a:r>
            <a:r>
              <a:rPr lang="en-US" cap="small" dirty="0">
                <a:solidFill>
                  <a:schemeClr val="tx2"/>
                </a:solidFill>
              </a:rPr>
              <a:t>false reassurance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can </a:t>
            </a:r>
            <a:r>
              <a:rPr lang="en-US" cap="small" dirty="0">
                <a:solidFill>
                  <a:schemeClr val="tx2"/>
                </a:solidFill>
              </a:rPr>
              <a:t>be interpreted as there is no cause for concern </a:t>
            </a:r>
          </a:p>
          <a:p>
            <a:r>
              <a:rPr lang="en-US" b="1" cap="small" dirty="0" smtClean="0">
                <a:solidFill>
                  <a:schemeClr val="tx2"/>
                </a:solidFill>
              </a:rPr>
              <a:t>Don’t </a:t>
            </a:r>
            <a:r>
              <a:rPr lang="en-US" b="1" cap="small" dirty="0">
                <a:solidFill>
                  <a:schemeClr val="tx2"/>
                </a:solidFill>
              </a:rPr>
              <a:t>use questions beginning with why or how </a:t>
            </a:r>
            <a:endParaRPr lang="en-US" b="1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requesting </a:t>
            </a:r>
            <a:r>
              <a:rPr lang="en-US" cap="small" dirty="0">
                <a:solidFill>
                  <a:schemeClr val="tx2"/>
                </a:solidFill>
              </a:rPr>
              <a:t>an explanation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puts </a:t>
            </a:r>
            <a:r>
              <a:rPr lang="en-US" cap="small" dirty="0">
                <a:solidFill>
                  <a:schemeClr val="tx2"/>
                </a:solidFill>
              </a:rPr>
              <a:t>patient or co-worker on the defensive </a:t>
            </a:r>
          </a:p>
          <a:p>
            <a:r>
              <a:rPr lang="en-US" b="1" cap="small" dirty="0" smtClean="0">
                <a:solidFill>
                  <a:schemeClr val="tx2"/>
                </a:solidFill>
              </a:rPr>
              <a:t>Don’t </a:t>
            </a:r>
            <a:r>
              <a:rPr lang="en-US" b="1" cap="small" dirty="0">
                <a:solidFill>
                  <a:schemeClr val="tx2"/>
                </a:solidFill>
              </a:rPr>
              <a:t>give advice </a:t>
            </a:r>
            <a:endParaRPr lang="en-US" b="1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denies </a:t>
            </a:r>
            <a:r>
              <a:rPr lang="en-US" cap="small" dirty="0">
                <a:solidFill>
                  <a:schemeClr val="tx2"/>
                </a:solidFill>
              </a:rPr>
              <a:t>the patient the right to make their own decisions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increases </a:t>
            </a:r>
            <a:r>
              <a:rPr lang="en-US" cap="small" dirty="0">
                <a:solidFill>
                  <a:schemeClr val="tx2"/>
                </a:solidFill>
              </a:rPr>
              <a:t>patient’s dependence on health care providers </a:t>
            </a:r>
            <a:endParaRPr lang="en-US" dirty="0"/>
          </a:p>
          <a:p>
            <a:r>
              <a:rPr lang="en-US" b="1" cap="small" dirty="0" smtClean="0">
                <a:solidFill>
                  <a:schemeClr val="tx2"/>
                </a:solidFill>
              </a:rPr>
              <a:t>Don’t </a:t>
            </a:r>
            <a:r>
              <a:rPr lang="en-US" b="1" cap="small" dirty="0">
                <a:solidFill>
                  <a:schemeClr val="tx2"/>
                </a:solidFill>
              </a:rPr>
              <a:t>keep changing the </a:t>
            </a:r>
            <a:r>
              <a:rPr lang="en-US" b="1" cap="small" dirty="0" smtClean="0">
                <a:solidFill>
                  <a:schemeClr val="tx2"/>
                </a:solidFill>
              </a:rPr>
              <a:t>subject</a:t>
            </a:r>
            <a:endParaRPr lang="en-US" b="1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may </a:t>
            </a:r>
            <a:r>
              <a:rPr lang="en-US" cap="small" dirty="0">
                <a:solidFill>
                  <a:schemeClr val="tx2"/>
                </a:solidFill>
              </a:rPr>
              <a:t>keep the patient from talking about what is a </a:t>
            </a:r>
            <a:r>
              <a:rPr lang="en-US" cap="small" dirty="0" smtClean="0">
                <a:solidFill>
                  <a:schemeClr val="tx2"/>
                </a:solidFill>
              </a:rPr>
              <a:t>concern </a:t>
            </a:r>
            <a:r>
              <a:rPr lang="en-US" cap="small" dirty="0">
                <a:solidFill>
                  <a:schemeClr val="tx2"/>
                </a:solidFill>
              </a:rPr>
              <a:t>to him/</a:t>
            </a:r>
            <a:r>
              <a:rPr lang="en-US" cap="small" dirty="0" smtClean="0">
                <a:solidFill>
                  <a:schemeClr val="tx2"/>
                </a:solidFill>
              </a:rPr>
              <a:t>her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indicates </a:t>
            </a:r>
            <a:r>
              <a:rPr lang="en-US" cap="small" dirty="0">
                <a:solidFill>
                  <a:schemeClr val="tx2"/>
                </a:solidFill>
              </a:rPr>
              <a:t>that the health care worker is ignoring </a:t>
            </a:r>
            <a:r>
              <a:rPr lang="en-US" cap="small" dirty="0" smtClean="0">
                <a:solidFill>
                  <a:schemeClr val="tx2"/>
                </a:solidFill>
              </a:rPr>
              <a:t>the patient </a:t>
            </a:r>
            <a:endParaRPr lang="en-US" dirty="0" smtClean="0"/>
          </a:p>
          <a:p>
            <a:pPr>
              <a:buFont typeface="Wingdings" charset="2"/>
              <a:buChar char=""/>
            </a:pPr>
            <a:r>
              <a:rPr lang="en-US" b="1" cap="small" dirty="0" smtClean="0">
                <a:solidFill>
                  <a:schemeClr val="tx2"/>
                </a:solidFill>
              </a:rPr>
              <a:t>Don’t use judgmental comments</a:t>
            </a:r>
            <a:r>
              <a:rPr lang="en-US" cap="small" dirty="0" smtClean="0">
                <a:solidFill>
                  <a:schemeClr val="tx2"/>
                </a:solidFill>
              </a:rPr>
              <a:t>: </a:t>
            </a:r>
            <a:r>
              <a:rPr lang="en-US" i="1" cap="small" dirty="0" smtClean="0">
                <a:solidFill>
                  <a:schemeClr val="tx2"/>
                </a:solidFill>
              </a:rPr>
              <a:t>You aren’t acting very grown </a:t>
            </a:r>
            <a:r>
              <a:rPr lang="en-US" i="1" cap="small" dirty="0">
                <a:solidFill>
                  <a:schemeClr val="tx2"/>
                </a:solidFill>
              </a:rPr>
              <a:t>up, How do you think they would feel if they saw you like this? </a:t>
            </a:r>
            <a:endParaRPr lang="en-US" dirty="0"/>
          </a:p>
          <a:p>
            <a:pPr lvl="1"/>
            <a:r>
              <a:rPr lang="en-US" cap="small" dirty="0">
                <a:solidFill>
                  <a:schemeClr val="tx2"/>
                </a:solidFill>
              </a:rPr>
              <a:t>imposes the health care worker’s feelings on the patient </a:t>
            </a:r>
          </a:p>
          <a:p>
            <a:pPr lvl="1"/>
            <a:r>
              <a:rPr lang="en-US" cap="small" dirty="0">
                <a:solidFill>
                  <a:schemeClr val="tx2"/>
                </a:solidFill>
              </a:rPr>
              <a:t>belittles what the patient is feeling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7038" y="3244334"/>
            <a:ext cx="41699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THERAPEUTIC COMMUNICATION</a:t>
            </a:r>
          </a:p>
          <a:p>
            <a:pPr algn="ctr"/>
            <a:r>
              <a:rPr lang="en-US" dirty="0" smtClean="0"/>
              <a:t>http</a:t>
            </a:r>
            <a:r>
              <a:rPr lang="en-US" dirty="0"/>
              <a:t>://wn.com/therapeutic_communication</a:t>
            </a:r>
          </a:p>
        </p:txBody>
      </p:sp>
    </p:spTree>
    <p:extLst>
      <p:ext uri="{BB962C8B-B14F-4D97-AF65-F5344CB8AC3E}">
        <p14:creationId xmlns:p14="http://schemas.microsoft.com/office/powerpoint/2010/main" val="2309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Gender Bias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cap="small" dirty="0">
                <a:solidFill>
                  <a:schemeClr val="tx2"/>
                </a:solidFill>
              </a:rPr>
              <a:t>Words used often reflect a gender role bias: </a:t>
            </a:r>
            <a:r>
              <a:rPr lang="en-US" i="1" cap="small" dirty="0">
                <a:solidFill>
                  <a:schemeClr val="tx2"/>
                </a:solidFill>
              </a:rPr>
              <a:t>All nurses are </a:t>
            </a:r>
            <a:r>
              <a:rPr lang="en-US" i="1" cap="small" dirty="0" smtClean="0">
                <a:solidFill>
                  <a:schemeClr val="tx2"/>
                </a:solidFill>
              </a:rPr>
              <a:t>female</a:t>
            </a:r>
            <a:r>
              <a:rPr lang="en-US" i="1" cap="small" dirty="0">
                <a:solidFill>
                  <a:schemeClr val="tx2"/>
                </a:solidFill>
              </a:rPr>
              <a:t>. </a:t>
            </a:r>
            <a:endParaRPr lang="en-US" cap="small" dirty="0">
              <a:solidFill>
                <a:schemeClr val="tx2"/>
              </a:solidFill>
            </a:endParaRPr>
          </a:p>
          <a:p>
            <a:r>
              <a:rPr lang="en-US" cap="small" dirty="0">
                <a:solidFill>
                  <a:schemeClr val="tx2"/>
                </a:solidFill>
              </a:rPr>
              <a:t>Gender roles have changed in the past ten years </a:t>
            </a:r>
          </a:p>
          <a:p>
            <a:r>
              <a:rPr lang="en-US" cap="small" dirty="0">
                <a:solidFill>
                  <a:schemeClr val="tx2"/>
                </a:solidFill>
              </a:rPr>
              <a:t>To eliminate bias, avoid referring to doctors as male and </a:t>
            </a:r>
            <a:r>
              <a:rPr lang="en-US" cap="small" dirty="0" smtClean="0">
                <a:solidFill>
                  <a:schemeClr val="tx2"/>
                </a:solidFill>
              </a:rPr>
              <a:t>nurses</a:t>
            </a:r>
            <a:r>
              <a:rPr lang="en-US" cap="small" dirty="0">
                <a:solidFill>
                  <a:schemeClr val="tx2"/>
                </a:solidFill>
              </a:rPr>
              <a:t> </a:t>
            </a:r>
            <a:r>
              <a:rPr lang="en-US" cap="small" dirty="0" smtClean="0">
                <a:solidFill>
                  <a:schemeClr val="tx2"/>
                </a:solidFill>
              </a:rPr>
              <a:t>as </a:t>
            </a:r>
            <a:r>
              <a:rPr lang="en-US" cap="small" dirty="0">
                <a:solidFill>
                  <a:schemeClr val="tx2"/>
                </a:solidFill>
              </a:rPr>
              <a:t>female -</a:t>
            </a:r>
            <a:r>
              <a:rPr lang="en-US" cap="small" dirty="0" smtClean="0">
                <a:solidFill>
                  <a:schemeClr val="tx2"/>
                </a:solidFill>
              </a:rPr>
              <a:t>- instead </a:t>
            </a:r>
            <a:r>
              <a:rPr lang="en-US" cap="small" dirty="0">
                <a:solidFill>
                  <a:schemeClr val="tx2"/>
                </a:solidFill>
              </a:rPr>
              <a:t>address the person </a:t>
            </a:r>
            <a:r>
              <a:rPr lang="en-US" cap="small" dirty="0" smtClean="0">
                <a:solidFill>
                  <a:schemeClr val="tx2"/>
                </a:solidFill>
              </a:rPr>
              <a:t>by their </a:t>
            </a:r>
            <a:r>
              <a:rPr lang="en-US" cap="small" dirty="0">
                <a:solidFill>
                  <a:schemeClr val="tx2"/>
                </a:solidFill>
              </a:rPr>
              <a:t>name or title </a:t>
            </a:r>
          </a:p>
        </p:txBody>
      </p:sp>
    </p:spTree>
    <p:extLst>
      <p:ext uri="{BB962C8B-B14F-4D97-AF65-F5344CB8AC3E}">
        <p14:creationId xmlns:p14="http://schemas.microsoft.com/office/powerpoint/2010/main" val="3216229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99292"/>
            <a:ext cx="6172200" cy="1305170"/>
          </a:xfrm>
        </p:spPr>
        <p:txBody>
          <a:bodyPr/>
          <a:lstStyle/>
          <a:p>
            <a:r>
              <a:rPr lang="en-US" dirty="0" smtClean="0"/>
              <a:t>Any Questions???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110154"/>
            <a:ext cx="6172200" cy="4271596"/>
          </a:xfrm>
        </p:spPr>
        <p:txBody>
          <a:bodyPr>
            <a:normAutofit/>
          </a:bodyPr>
          <a:lstStyle/>
          <a:p>
            <a:r>
              <a:rPr lang="en-US" cap="small" dirty="0"/>
              <a:t>Activity </a:t>
            </a:r>
            <a:endParaRPr lang="en-US" dirty="0"/>
          </a:p>
          <a:p>
            <a:pPr marL="400050" indent="-400050">
              <a:buAutoNum type="romanUcPeriod"/>
            </a:pPr>
            <a:r>
              <a:rPr lang="en-US" b="0" cap="small" dirty="0" smtClean="0"/>
              <a:t>Complete </a:t>
            </a:r>
            <a:r>
              <a:rPr lang="en-US" b="0" cap="small" dirty="0"/>
              <a:t>Therapeutic and Non-therapeutic Activity. </a:t>
            </a:r>
            <a:endParaRPr lang="en-US" dirty="0"/>
          </a:p>
          <a:p>
            <a:pPr marL="400050" indent="-400050">
              <a:buAutoNum type="romanUcPeriod"/>
            </a:pPr>
            <a:r>
              <a:rPr lang="en-US" cap="small" dirty="0" smtClean="0"/>
              <a:t>Accommodations </a:t>
            </a:r>
            <a:r>
              <a:rPr lang="en-US" cap="small" dirty="0"/>
              <a:t>for Learning Differences </a:t>
            </a:r>
            <a:endParaRPr lang="en-US" cap="small" dirty="0" smtClean="0"/>
          </a:p>
          <a:p>
            <a:pPr marL="400050" indent="-400050">
              <a:buAutoNum type="romanUcPeriod"/>
            </a:pPr>
            <a:endParaRPr lang="en-US" dirty="0"/>
          </a:p>
          <a:p>
            <a:r>
              <a:rPr lang="en-US" b="0" cap="small" dirty="0"/>
              <a:t>For reinforcement, students will identify terms and phrases used by family members which may be misunderstood by a health care provider. </a:t>
            </a:r>
            <a:endParaRPr lang="en-US" dirty="0"/>
          </a:p>
          <a:p>
            <a:r>
              <a:rPr lang="en-US" b="0" cap="small" dirty="0"/>
              <a:t>For enrichment, students will interview someone from a different culture to determine complications encountered in a health care setting as a result of poor communication.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27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6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342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Rationale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Expertise in communication skills is necessary for workers in health care. To deliver quality health care, the health care provider must be an effective communicator.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08922"/>
            <a:ext cx="7467600" cy="3465029"/>
          </a:xfrm>
        </p:spPr>
        <p:txBody>
          <a:bodyPr/>
          <a:lstStyle/>
          <a:p>
            <a:pPr marL="0" indent="0">
              <a:buNone/>
            </a:pPr>
            <a:r>
              <a:rPr lang="en-US" b="1" cap="small" dirty="0">
                <a:solidFill>
                  <a:schemeClr val="tx2"/>
                </a:solidFill>
              </a:rPr>
              <a:t>Objectives </a:t>
            </a:r>
            <a:endParaRPr lang="en-US" dirty="0"/>
          </a:p>
          <a:p>
            <a:r>
              <a:rPr lang="en-US" cap="small" dirty="0">
                <a:solidFill>
                  <a:schemeClr val="tx2"/>
                </a:solidFill>
              </a:rPr>
              <a:t>Upon completion of this lesson, the student will be able to:</a:t>
            </a:r>
            <a:br>
              <a:rPr lang="en-US" cap="small" dirty="0">
                <a:solidFill>
                  <a:schemeClr val="tx2"/>
                </a:solidFill>
              </a:rPr>
            </a:br>
            <a:r>
              <a:rPr lang="en-US" cap="small" dirty="0">
                <a:solidFill>
                  <a:schemeClr val="tx2"/>
                </a:solidFill>
              </a:rPr>
              <a:t> Develop verbal communication skills</a:t>
            </a:r>
            <a:br>
              <a:rPr lang="en-US" cap="small" dirty="0">
                <a:solidFill>
                  <a:schemeClr val="tx2"/>
                </a:solidFill>
              </a:rPr>
            </a:br>
            <a:r>
              <a:rPr lang="en-US" cap="small" dirty="0">
                <a:solidFill>
                  <a:schemeClr val="tx2"/>
                </a:solidFill>
              </a:rPr>
              <a:t> Adapt communication to the needs of the individual</a:t>
            </a:r>
            <a:br>
              <a:rPr lang="en-US" cap="small" dirty="0">
                <a:solidFill>
                  <a:schemeClr val="tx2"/>
                </a:solidFill>
              </a:rPr>
            </a:br>
            <a:r>
              <a:rPr lang="en-US" cap="small" dirty="0">
                <a:solidFill>
                  <a:schemeClr val="tx2"/>
                </a:solidFill>
              </a:rPr>
              <a:t> Distinguish between therapeutic and non- therapeutic communication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07" y="332154"/>
            <a:ext cx="7467600" cy="1074615"/>
          </a:xfrm>
        </p:spPr>
        <p:txBody>
          <a:bodyPr>
            <a:normAutofit/>
          </a:bodyPr>
          <a:lstStyle/>
          <a:p>
            <a:r>
              <a:rPr lang="en-US" b="1" dirty="0"/>
              <a:t>Engage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00766"/>
            <a:ext cx="7467600" cy="51731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Watch the following video: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CDC Saving Lives, Protecting People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www.cdc.gov/CDCTV/TwentyFourSeven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the CDC communicate with the public?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you feel is the most important aspect of the CDC?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id=H.4571925166426603&amp;w=193&amp;h=186&amp;c=7&amp;rs=1&amp;url=http%3a%2f%2fcomunicareconerina.blogspot.com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27" y="3188526"/>
            <a:ext cx="3597714" cy="346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43670"/>
          </a:xfrm>
        </p:spPr>
        <p:txBody>
          <a:bodyPr/>
          <a:lstStyle/>
          <a:p>
            <a:r>
              <a:rPr lang="en-US" b="1" dirty="0" smtClean="0"/>
              <a:t>Verbal Communication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33231"/>
            <a:ext cx="7467600" cy="5340721"/>
          </a:xfrm>
        </p:spPr>
        <p:txBody>
          <a:bodyPr/>
          <a:lstStyle/>
          <a:p>
            <a:r>
              <a:rPr lang="en-US" cap="small" dirty="0" smtClean="0">
                <a:solidFill>
                  <a:schemeClr val="tx2"/>
                </a:solidFill>
              </a:rPr>
              <a:t>Exchange </a:t>
            </a:r>
            <a:r>
              <a:rPr lang="en-US" cap="small" dirty="0">
                <a:solidFill>
                  <a:schemeClr val="tx2"/>
                </a:solidFill>
              </a:rPr>
              <a:t>of information using </a:t>
            </a:r>
            <a:r>
              <a:rPr lang="en-US" cap="small" dirty="0" smtClean="0">
                <a:solidFill>
                  <a:schemeClr val="tx2"/>
                </a:solidFill>
              </a:rPr>
              <a:t>words</a:t>
            </a:r>
          </a:p>
          <a:p>
            <a:r>
              <a:rPr lang="en-US" cap="small" dirty="0" smtClean="0">
                <a:solidFill>
                  <a:schemeClr val="tx2"/>
                </a:solidFill>
              </a:rPr>
              <a:t>Includes </a:t>
            </a:r>
            <a:r>
              <a:rPr lang="en-US" cap="small" dirty="0">
                <a:solidFill>
                  <a:schemeClr val="tx2"/>
                </a:solidFill>
              </a:rPr>
              <a:t>both the spoken and written word </a:t>
            </a:r>
            <a:endParaRPr lang="en-US" dirty="0"/>
          </a:p>
          <a:p>
            <a:r>
              <a:rPr lang="en-US" cap="small" dirty="0" smtClean="0">
                <a:solidFill>
                  <a:schemeClr val="tx2"/>
                </a:solidFill>
              </a:rPr>
              <a:t>Uses </a:t>
            </a:r>
            <a:r>
              <a:rPr lang="en-US" cap="small" dirty="0">
                <a:solidFill>
                  <a:schemeClr val="tx2"/>
                </a:solidFill>
              </a:rPr>
              <a:t>of Verbal </a:t>
            </a:r>
            <a:r>
              <a:rPr lang="en-US" cap="small" dirty="0" smtClean="0">
                <a:solidFill>
                  <a:schemeClr val="tx2"/>
                </a:solidFill>
              </a:rPr>
              <a:t>Communication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Interactions </a:t>
            </a:r>
            <a:r>
              <a:rPr lang="en-US" cap="small" dirty="0">
                <a:solidFill>
                  <a:schemeClr val="tx2"/>
                </a:solidFill>
              </a:rPr>
              <a:t>with patients, families and co-</a:t>
            </a:r>
            <a:r>
              <a:rPr lang="en-US" cap="small" dirty="0" smtClean="0">
                <a:solidFill>
                  <a:schemeClr val="tx2"/>
                </a:solidFill>
              </a:rPr>
              <a:t>workers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Giving </a:t>
            </a:r>
            <a:r>
              <a:rPr lang="en-US" cap="small" dirty="0">
                <a:solidFill>
                  <a:schemeClr val="tx2"/>
                </a:solidFill>
              </a:rPr>
              <a:t>reports to other health care professionals 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Documenting </a:t>
            </a:r>
            <a:r>
              <a:rPr lang="en-US" cap="small" dirty="0">
                <a:solidFill>
                  <a:schemeClr val="tx2"/>
                </a:solidFill>
              </a:rPr>
              <a:t>patient care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metropolismag.com/June-2013/Aiming-High/health-care-communication-tool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712" y="3541690"/>
            <a:ext cx="5169579" cy="318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effective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cap="small" dirty="0">
                <a:solidFill>
                  <a:schemeClr val="tx2"/>
                </a:solidFill>
              </a:rPr>
              <a:t>The message must be clear </a:t>
            </a:r>
          </a:p>
          <a:p>
            <a:r>
              <a:rPr lang="en-US" cap="small" dirty="0">
                <a:solidFill>
                  <a:schemeClr val="tx2"/>
                </a:solidFill>
              </a:rPr>
              <a:t>Conversation (exchange of </a:t>
            </a:r>
            <a:r>
              <a:rPr lang="en-US" cap="small" dirty="0" smtClean="0">
                <a:solidFill>
                  <a:schemeClr val="tx2"/>
                </a:solidFill>
              </a:rPr>
              <a:t>verbal communication</a:t>
            </a:r>
            <a:r>
              <a:rPr lang="en-US" cap="small" dirty="0">
                <a:solidFill>
                  <a:schemeClr val="tx2"/>
                </a:solidFill>
              </a:rPr>
              <a:t>) </a:t>
            </a:r>
            <a:r>
              <a:rPr lang="en-US" cap="small" dirty="0" smtClean="0">
                <a:solidFill>
                  <a:schemeClr val="tx2"/>
                </a:solidFill>
              </a:rPr>
              <a:t>skills</a:t>
            </a:r>
          </a:p>
          <a:p>
            <a:r>
              <a:rPr kumimoji="0" lang="en-US" sz="2400" b="0" kern="1200" cap="small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Therapeutic Communication Skills </a:t>
            </a:r>
            <a:r>
              <a:rPr lang="en-US" b="0" cap="small" dirty="0" smtClean="0">
                <a:solidFill>
                  <a:schemeClr val="tx2"/>
                </a:solidFill>
              </a:rPr>
              <a:t> </a:t>
            </a:r>
          </a:p>
          <a:p>
            <a:r>
              <a:rPr kumimoji="0" lang="en-US" sz="2400" b="0" kern="1200" cap="small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Non-Therapeutic Communication Skills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ts4.mm.bing.net/th?id=H.4901482286091315&amp;w=245&amp;h=171&amp;c=7&amp;rs=1&amp;url=http%3a%2f%2fwww.pinterest.com%2fpin%2f145241156704534607%2f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7" y="3847228"/>
            <a:ext cx="4120212" cy="287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1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976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message must be clear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9693"/>
            <a:ext cx="8159262" cy="5783384"/>
          </a:xfrm>
        </p:spPr>
        <p:txBody>
          <a:bodyPr>
            <a:normAutofit lnSpcReduction="10000"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Use terms that the receiver can understand </a:t>
            </a:r>
            <a:endParaRPr lang="en-US" cap="small" dirty="0">
              <a:solidFill>
                <a:schemeClr val="tx2"/>
              </a:solidFill>
            </a:endParaRPr>
          </a:p>
          <a:p>
            <a:r>
              <a:rPr lang="en-US" cap="small" dirty="0" smtClean="0">
                <a:solidFill>
                  <a:schemeClr val="tx2"/>
                </a:solidFill>
              </a:rPr>
              <a:t>Know the developmental level of the patient you are caring for </a:t>
            </a:r>
            <a:r>
              <a:rPr lang="en-US" cap="small" dirty="0">
                <a:solidFill>
                  <a:schemeClr val="tx2"/>
                </a:solidFill>
              </a:rPr>
              <a:t>and use language appropriate to that level, ( e.g. you might be able to ask an adult to urinate in order to collect a urine specimen, but a child might not understand what you mean by ‘urinate,’ and another term might have to be used.) </a:t>
            </a:r>
          </a:p>
          <a:p>
            <a:r>
              <a:rPr lang="en-US" cap="small" dirty="0" smtClean="0">
                <a:solidFill>
                  <a:schemeClr val="tx2"/>
                </a:solidFill>
              </a:rPr>
              <a:t>Deliver the message in a clear and concise manner 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Good grammar and correct pronunciation are </a:t>
            </a:r>
            <a:r>
              <a:rPr lang="en-US" cap="small" dirty="0">
                <a:solidFill>
                  <a:schemeClr val="tx2"/>
                </a:solidFill>
              </a:rPr>
              <a:t>essential 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Avoid slang terms, words with double meanings, or </a:t>
            </a:r>
            <a:r>
              <a:rPr lang="en-US" cap="small" dirty="0">
                <a:solidFill>
                  <a:schemeClr val="tx2"/>
                </a:solidFill>
              </a:rPr>
              <a:t>meaningless phrases such as “you know”, or “all that stuff” </a:t>
            </a:r>
          </a:p>
          <a:p>
            <a:pPr lvl="1"/>
            <a:r>
              <a:rPr lang="en-US" cap="small" dirty="0">
                <a:solidFill>
                  <a:schemeClr val="tx2"/>
                </a:solidFill>
              </a:rPr>
              <a:t>the tone and pitch of voice are important 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Do not speak too fast or too slowly 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In written communication, the message should be      spelled </a:t>
            </a:r>
            <a:r>
              <a:rPr lang="en-US" cap="small" dirty="0">
                <a:solidFill>
                  <a:schemeClr val="tx2"/>
                </a:solidFill>
              </a:rPr>
              <a:t>correctly, contain correct grammar, proper </a:t>
            </a:r>
            <a:r>
              <a:rPr lang="en-US" cap="small" dirty="0" smtClean="0">
                <a:solidFill>
                  <a:schemeClr val="tx2"/>
                </a:solidFill>
              </a:rPr>
              <a:t>punctuation</a:t>
            </a:r>
            <a:r>
              <a:rPr lang="en-US" cap="small" dirty="0">
                <a:solidFill>
                  <a:schemeClr val="tx2"/>
                </a:solidFill>
              </a:rPr>
              <a:t>, </a:t>
            </a:r>
            <a:r>
              <a:rPr lang="en-US" cap="small" dirty="0" smtClean="0">
                <a:solidFill>
                  <a:schemeClr val="tx2"/>
                </a:solidFill>
              </a:rPr>
              <a:t>and </a:t>
            </a:r>
            <a:r>
              <a:rPr lang="en-US" cap="small" dirty="0">
                <a:solidFill>
                  <a:schemeClr val="tx2"/>
                </a:solidFill>
              </a:rPr>
              <a:t>it should be concise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4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4678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42463"/>
            <a:ext cx="7467600" cy="5731489"/>
          </a:xfrm>
        </p:spPr>
        <p:txBody>
          <a:bodyPr>
            <a:normAutofit fontScale="85000" lnSpcReduction="10000"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The receiver must be able to hear and receive the message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Patients may be heavily medicated, have a hearing or </a:t>
            </a:r>
            <a:r>
              <a:rPr lang="en-US" cap="small" dirty="0">
                <a:solidFill>
                  <a:schemeClr val="tx2"/>
                </a:solidFill>
              </a:rPr>
              <a:t>vision loss, or speak a different language 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Use alternate ways to communicate such as writing </a:t>
            </a:r>
            <a:r>
              <a:rPr lang="en-US" cap="small" dirty="0">
                <a:solidFill>
                  <a:schemeClr val="tx2"/>
                </a:solidFill>
              </a:rPr>
              <a:t>the message out, using an interpreter, or repeating </a:t>
            </a:r>
            <a:r>
              <a:rPr lang="en-US" cap="small" dirty="0" smtClean="0">
                <a:solidFill>
                  <a:schemeClr val="tx2"/>
                </a:solidFill>
              </a:rPr>
              <a:t>the </a:t>
            </a:r>
            <a:r>
              <a:rPr lang="en-US" cap="small" dirty="0">
                <a:solidFill>
                  <a:schemeClr val="tx2"/>
                </a:solidFill>
              </a:rPr>
              <a:t>message </a:t>
            </a:r>
          </a:p>
          <a:p>
            <a:r>
              <a:rPr lang="en-US" cap="small" dirty="0" smtClean="0">
                <a:solidFill>
                  <a:schemeClr val="tx2"/>
                </a:solidFill>
              </a:rPr>
              <a:t> The receiver must be able to understand the message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Use terms the patient understands 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The patient’s attitudes and prejudices may interfere with understanding </a:t>
            </a:r>
            <a:r>
              <a:rPr lang="en-US" cap="small" dirty="0">
                <a:solidFill>
                  <a:schemeClr val="tx2"/>
                </a:solidFill>
              </a:rPr>
              <a:t>(e.g. if they don’t have confidence in the health care worker, they may not accept the message) </a:t>
            </a: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the </a:t>
            </a:r>
            <a:r>
              <a:rPr lang="en-US" cap="small" dirty="0">
                <a:solidFill>
                  <a:schemeClr val="tx2"/>
                </a:solidFill>
              </a:rPr>
              <a:t>health care worker’s attitudes and prejudices may interfere with understanding, ( e.g. if the health care worker feels that the patient is uncooperative, they may not respond correctly to the patient) </a:t>
            </a:r>
          </a:p>
          <a:p>
            <a:r>
              <a:rPr lang="en-US" cap="small" dirty="0" smtClean="0">
                <a:solidFill>
                  <a:schemeClr val="tx2"/>
                </a:solidFill>
              </a:rPr>
              <a:t>Interruptions or distractions must be avoided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Trying to talk while answering the phone or writing a </a:t>
            </a:r>
            <a:r>
              <a:rPr lang="en-US" cap="small" dirty="0">
                <a:solidFill>
                  <a:schemeClr val="tx2"/>
                </a:solidFill>
              </a:rPr>
              <a:t> </a:t>
            </a:r>
            <a:r>
              <a:rPr lang="en-US" cap="small" dirty="0" smtClean="0">
                <a:solidFill>
                  <a:schemeClr val="tx2"/>
                </a:solidFill>
              </a:rPr>
              <a:t>message </a:t>
            </a:r>
            <a:r>
              <a:rPr lang="en-US" cap="small" dirty="0">
                <a:solidFill>
                  <a:schemeClr val="tx2"/>
                </a:solidFill>
              </a:rPr>
              <a:t>will decrease the effectiveness of </a:t>
            </a:r>
            <a:r>
              <a:rPr lang="en-US" cap="small" dirty="0" smtClean="0">
                <a:solidFill>
                  <a:schemeClr val="tx2"/>
                </a:solidFill>
              </a:rPr>
              <a:t>communication </a:t>
            </a:r>
            <a:endParaRPr lang="en-US" cap="small" dirty="0">
              <a:solidFill>
                <a:schemeClr val="tx2"/>
              </a:solidFill>
            </a:endParaRPr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Environmental factors may affect communication</a:t>
            </a:r>
            <a:r>
              <a:rPr lang="en-US" cap="small" dirty="0">
                <a:solidFill>
                  <a:schemeClr val="tx2"/>
                </a:solidFill>
              </a:rPr>
              <a:t>, </a:t>
            </a:r>
            <a:r>
              <a:rPr lang="en-US" cap="small" dirty="0" smtClean="0">
                <a:solidFill>
                  <a:schemeClr val="tx2"/>
                </a:solidFill>
              </a:rPr>
              <a:t>(</a:t>
            </a:r>
            <a:r>
              <a:rPr lang="en-US" cap="small" dirty="0">
                <a:solidFill>
                  <a:schemeClr val="tx2"/>
                </a:solidFill>
              </a:rPr>
              <a:t>e.g. uncomfortable temperatures or loud noises such as a loud TV or radio may interfere with communication)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Conversation (exchange of verbal communication)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cap="small" dirty="0">
                <a:solidFill>
                  <a:schemeClr val="tx2"/>
                </a:solidFill>
              </a:rPr>
              <a:t>Control the tone of your voice</a:t>
            </a:r>
            <a:r>
              <a:rPr lang="en-US" cap="small" dirty="0">
                <a:solidFill>
                  <a:schemeClr val="tx2"/>
                </a:solidFill>
              </a:rPr>
              <a:t>: convey interest instead of </a:t>
            </a:r>
            <a:r>
              <a:rPr lang="en-US" cap="small" dirty="0" smtClean="0">
                <a:solidFill>
                  <a:schemeClr val="tx2"/>
                </a:solidFill>
              </a:rPr>
              <a:t>boredom</a:t>
            </a:r>
            <a:r>
              <a:rPr lang="en-US" cap="small" dirty="0">
                <a:solidFill>
                  <a:schemeClr val="tx2"/>
                </a:solidFill>
              </a:rPr>
              <a:t>, patience rather than anger </a:t>
            </a:r>
          </a:p>
          <a:p>
            <a:r>
              <a:rPr lang="en-US" b="1" cap="small" dirty="0">
                <a:solidFill>
                  <a:schemeClr val="tx2"/>
                </a:solidFill>
              </a:rPr>
              <a:t>Be knowledgeable about the topic of conversation</a:t>
            </a:r>
            <a:r>
              <a:rPr lang="en-US" cap="small" dirty="0">
                <a:solidFill>
                  <a:schemeClr val="tx2"/>
                </a:solidFill>
              </a:rPr>
              <a:t>: be </a:t>
            </a:r>
            <a:r>
              <a:rPr lang="en-US" cap="small" dirty="0" smtClean="0">
                <a:solidFill>
                  <a:schemeClr val="tx2"/>
                </a:solidFill>
              </a:rPr>
              <a:t>honest </a:t>
            </a:r>
            <a:r>
              <a:rPr lang="en-US" cap="small" dirty="0">
                <a:solidFill>
                  <a:schemeClr val="tx2"/>
                </a:solidFill>
              </a:rPr>
              <a:t>and confident </a:t>
            </a:r>
          </a:p>
          <a:p>
            <a:r>
              <a:rPr lang="en-US" b="1" cap="small" dirty="0">
                <a:solidFill>
                  <a:schemeClr val="tx2"/>
                </a:solidFill>
              </a:rPr>
              <a:t>Be flexible</a:t>
            </a:r>
            <a:r>
              <a:rPr lang="en-US" cap="small" dirty="0">
                <a:solidFill>
                  <a:schemeClr val="tx2"/>
                </a:solidFill>
              </a:rPr>
              <a:t>: you may want to discuss a certain subject and </a:t>
            </a:r>
            <a:r>
              <a:rPr lang="en-US" cap="small" dirty="0" smtClean="0">
                <a:solidFill>
                  <a:schemeClr val="tx2"/>
                </a:solidFill>
              </a:rPr>
              <a:t>the </a:t>
            </a:r>
            <a:r>
              <a:rPr lang="en-US" cap="small" dirty="0">
                <a:solidFill>
                  <a:schemeClr val="tx2"/>
                </a:solidFill>
              </a:rPr>
              <a:t>patient wants to discuss something else </a:t>
            </a:r>
          </a:p>
          <a:p>
            <a:r>
              <a:rPr lang="en-US" b="1" cap="small" dirty="0">
                <a:solidFill>
                  <a:schemeClr val="tx2"/>
                </a:solidFill>
              </a:rPr>
              <a:t>Be clear and concise</a:t>
            </a:r>
            <a:r>
              <a:rPr lang="en-US" cap="small" dirty="0">
                <a:solidFill>
                  <a:schemeClr val="tx2"/>
                </a:solidFill>
              </a:rPr>
              <a:t>: stay on one subject at a time </a:t>
            </a:r>
          </a:p>
          <a:p>
            <a:r>
              <a:rPr lang="en-US" b="1" cap="small" dirty="0" smtClean="0">
                <a:solidFill>
                  <a:schemeClr val="tx2"/>
                </a:solidFill>
              </a:rPr>
              <a:t>Avoid words that might have different interpretations </a:t>
            </a:r>
            <a:endParaRPr lang="en-US" b="1" cap="small" dirty="0">
              <a:solidFill>
                <a:schemeClr val="tx2"/>
              </a:solidFill>
            </a:endParaRPr>
          </a:p>
          <a:p>
            <a:r>
              <a:rPr lang="en-US" b="1" cap="small" dirty="0" smtClean="0">
                <a:solidFill>
                  <a:schemeClr val="tx2"/>
                </a:solidFill>
              </a:rPr>
              <a:t>Be truthful </a:t>
            </a:r>
          </a:p>
          <a:p>
            <a:r>
              <a:rPr lang="en-US" b="1" cap="small" dirty="0" smtClean="0">
                <a:solidFill>
                  <a:schemeClr val="tx2"/>
                </a:solidFill>
              </a:rPr>
              <a:t>Keep an open mind</a:t>
            </a:r>
            <a:r>
              <a:rPr lang="en-US" cap="small" dirty="0" smtClean="0">
                <a:solidFill>
                  <a:schemeClr val="tx2"/>
                </a:solidFill>
              </a:rPr>
              <a:t>: patients and other health care workers have valuable contributions </a:t>
            </a:r>
          </a:p>
          <a:p>
            <a:r>
              <a:rPr lang="en-US" b="1" cap="small" dirty="0" smtClean="0">
                <a:solidFill>
                  <a:schemeClr val="tx2"/>
                </a:solidFill>
              </a:rPr>
              <a:t>Take advantage of available opportunities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933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5440" y="3105835"/>
            <a:ext cx="603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ORGANIZATIONAL COMMUNICATION</a:t>
            </a:r>
          </a:p>
          <a:p>
            <a:pPr algn="ctr"/>
            <a:r>
              <a:rPr lang="en-US" dirty="0" smtClean="0"/>
              <a:t>http</a:t>
            </a:r>
            <a:r>
              <a:rPr lang="en-US" dirty="0"/>
              <a:t>://www.youtube.com/watch?v=e5oXygLGMuY#t=176</a:t>
            </a:r>
          </a:p>
        </p:txBody>
      </p:sp>
    </p:spTree>
    <p:extLst>
      <p:ext uri="{BB962C8B-B14F-4D97-AF65-F5344CB8AC3E}">
        <p14:creationId xmlns:p14="http://schemas.microsoft.com/office/powerpoint/2010/main" val="21560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13823</TotalTime>
  <Words>1033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Verbal Communication Unit 2 Communication</vt:lpstr>
      <vt:lpstr>Rationale  Expertise in communication skills is necessary for workers in health care. To deliver quality health care, the health care provider must be an effective communicator.  </vt:lpstr>
      <vt:lpstr>Engage  </vt:lpstr>
      <vt:lpstr>Verbal Communication</vt:lpstr>
      <vt:lpstr>Elements of effective communication </vt:lpstr>
      <vt:lpstr>The message must be clear  </vt:lpstr>
      <vt:lpstr>Continued…</vt:lpstr>
      <vt:lpstr>Conversation (exchange of verbal communication) skills </vt:lpstr>
      <vt:lpstr>PowerPoint Presentation</vt:lpstr>
      <vt:lpstr>Therapeutic Communication Skills  </vt:lpstr>
      <vt:lpstr>Non-Therapeutic Communication Skills </vt:lpstr>
      <vt:lpstr>PowerPoint Presentation</vt:lpstr>
      <vt:lpstr>Gender Bias  </vt:lpstr>
      <vt:lpstr>Any Questions???</vt:lpstr>
      <vt:lpstr>PowerPoint Presentation</vt:lpstr>
    </vt:vector>
  </TitlesOfParts>
  <Company>Skyn Candles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Communication Unit 2 Communication</dc:title>
  <dc:creator>Jessica Thieman</dc:creator>
  <cp:lastModifiedBy>Thieman, Jessica</cp:lastModifiedBy>
  <cp:revision>16</cp:revision>
  <dcterms:created xsi:type="dcterms:W3CDTF">2013-10-11T14:08:09Z</dcterms:created>
  <dcterms:modified xsi:type="dcterms:W3CDTF">2013-10-21T14:42:45Z</dcterms:modified>
</cp:coreProperties>
</file>